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g" ContentType="image/png"/>
  <Override PartName="/ppt/media/image7.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258" r:id="rId3"/>
    <p:sldId id="281" r:id="rId4"/>
    <p:sldId id="282" r:id="rId5"/>
    <p:sldId id="284" r:id="rId6"/>
    <p:sldId id="285" r:id="rId7"/>
    <p:sldId id="286" r:id="rId8"/>
    <p:sldId id="296" r:id="rId9"/>
    <p:sldId id="287" r:id="rId10"/>
    <p:sldId id="288" r:id="rId11"/>
    <p:sldId id="300" r:id="rId12"/>
    <p:sldId id="289" r:id="rId13"/>
    <p:sldId id="290" r:id="rId14"/>
    <p:sldId id="291" r:id="rId15"/>
    <p:sldId id="292" r:id="rId16"/>
    <p:sldId id="293" r:id="rId17"/>
    <p:sldId id="294" r:id="rId18"/>
    <p:sldId id="295" r:id="rId19"/>
    <p:sldId id="299" r:id="rId20"/>
    <p:sldId id="298" r:id="rId21"/>
    <p:sldId id="301" r:id="rId22"/>
    <p:sldId id="277" r:id="rId23"/>
  </p:sldIdLst>
  <p:sldSz cx="9144000" cy="5143500" type="screen16x9"/>
  <p:notesSz cx="6858000" cy="9144000"/>
  <p:embeddedFontLst>
    <p:embeddedFont>
      <p:font typeface="Quantico" panose="020B0604020202020204" charset="0"/>
      <p:regular r:id="rId25"/>
      <p:bold r:id="rId26"/>
      <p:italic r:id="rId27"/>
      <p:boldItalic r:id="rId28"/>
    </p:embeddedFont>
    <p:embeddedFont>
      <p:font typeface="Source Code Pro"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Origin Tech Demo" pitchFamily="2" charset="0"/>
      <p:regular r:id="rId37"/>
    </p:embeddedFont>
    <p:embeddedFont>
      <p:font typeface="Fira Sans Extra Condensed" panose="020B0604020202020204" charset="0"/>
      <p:regular r:id="rId38"/>
      <p:bold r:id="rId39"/>
      <p:italic r:id="rId40"/>
      <p:boldItalic r:id="rId41"/>
    </p:embeddedFont>
    <p:embeddedFont>
      <p:font typeface="Denk One"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23C"/>
    <a:srgbClr val="888888"/>
    <a:srgbClr val="FC5753"/>
    <a:srgbClr val="36C84B"/>
    <a:srgbClr val="FDB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2D332C-0D40-4CC9-8064-18D914DCE3F4}">
  <a:tblStyle styleId="{432D332C-0D40-4CC9-8064-18D914DCE3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9B0613C-DA15-4FE0-8941-07907DB566A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94660"/>
  </p:normalViewPr>
  <p:slideViewPr>
    <p:cSldViewPr snapToGrid="0">
      <p:cViewPr varScale="1">
        <p:scale>
          <a:sx n="94" d="100"/>
          <a:sy n="94" d="100"/>
        </p:scale>
        <p:origin x="40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Deaths</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Sheet1!$A$2:$A$6</c:f>
              <c:numCache>
                <c:formatCode>General</c:formatCode>
                <c:ptCount val="5"/>
                <c:pt idx="0">
                  <c:v>2018</c:v>
                </c:pt>
                <c:pt idx="1">
                  <c:v>2019</c:v>
                </c:pt>
                <c:pt idx="2">
                  <c:v>2020</c:v>
                </c:pt>
                <c:pt idx="3">
                  <c:v>2021</c:v>
                </c:pt>
                <c:pt idx="4">
                  <c:v>2022</c:v>
                </c:pt>
              </c:numCache>
            </c:numRef>
          </c:cat>
          <c:val>
            <c:numRef>
              <c:f>Sheet1!$B$2:$B$6</c:f>
              <c:numCache>
                <c:formatCode>General</c:formatCode>
                <c:ptCount val="5"/>
                <c:pt idx="0">
                  <c:v>151.41999999999999</c:v>
                </c:pt>
                <c:pt idx="1">
                  <c:v>151.41</c:v>
                </c:pt>
                <c:pt idx="2">
                  <c:v>131.69999999999999</c:v>
                </c:pt>
                <c:pt idx="3">
                  <c:v>93.2</c:v>
                </c:pt>
                <c:pt idx="4">
                  <c:v>155.6</c:v>
                </c:pt>
              </c:numCache>
            </c:numRef>
          </c:val>
          <c:smooth val="0"/>
        </c:ser>
        <c:ser>
          <c:idx val="1"/>
          <c:order val="1"/>
          <c:tx>
            <c:strRef>
              <c:f>Sheet1!$C$1</c:f>
              <c:strCache>
                <c:ptCount val="1"/>
                <c:pt idx="0">
                  <c:v>Accidents</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Sheet1!$A$2:$A$6</c:f>
              <c:numCache>
                <c:formatCode>General</c:formatCode>
                <c:ptCount val="5"/>
                <c:pt idx="0">
                  <c:v>2018</c:v>
                </c:pt>
                <c:pt idx="1">
                  <c:v>2019</c:v>
                </c:pt>
                <c:pt idx="2">
                  <c:v>2020</c:v>
                </c:pt>
                <c:pt idx="3">
                  <c:v>2021</c:v>
                </c:pt>
                <c:pt idx="4">
                  <c:v>2022</c:v>
                </c:pt>
              </c:numCache>
            </c:numRef>
          </c:cat>
          <c:val>
            <c:numRef>
              <c:f>Sheet1!$C$2:$C$6</c:f>
              <c:numCache>
                <c:formatCode>General</c:formatCode>
                <c:ptCount val="5"/>
                <c:pt idx="0">
                  <c:v>501.42</c:v>
                </c:pt>
                <c:pt idx="1">
                  <c:v>464.9</c:v>
                </c:pt>
                <c:pt idx="2">
                  <c:v>462.7</c:v>
                </c:pt>
                <c:pt idx="3">
                  <c:v>302.2</c:v>
                </c:pt>
                <c:pt idx="4">
                  <c:v>471.7</c:v>
                </c:pt>
              </c:numCache>
            </c:numRef>
          </c:val>
          <c:smooth val="0"/>
        </c:ser>
        <c:dLbls>
          <c:showLegendKey val="0"/>
          <c:showVal val="0"/>
          <c:showCatName val="0"/>
          <c:showSerName val="0"/>
          <c:showPercent val="0"/>
          <c:showBubbleSize val="0"/>
        </c:dLbls>
        <c:marker val="1"/>
        <c:smooth val="0"/>
        <c:axId val="347367096"/>
        <c:axId val="347369448"/>
      </c:lineChart>
      <c:catAx>
        <c:axId val="3473670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47369448"/>
        <c:crosses val="autoZero"/>
        <c:auto val="1"/>
        <c:lblAlgn val="ctr"/>
        <c:lblOffset val="100"/>
        <c:noMultiLvlLbl val="0"/>
      </c:catAx>
      <c:valAx>
        <c:axId val="347369448"/>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736709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B0F0"/>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Raspbrry Pi</c:v>
                </c:pt>
                <c:pt idx="1">
                  <c:v>IR Camera</c:v>
                </c:pt>
                <c:pt idx="2">
                  <c:v>Enclosure</c:v>
                </c:pt>
                <c:pt idx="3">
                  <c:v>Memory Module</c:v>
                </c:pt>
              </c:strCache>
            </c:strRef>
          </c:cat>
          <c:val>
            <c:numRef>
              <c:f>Sheet1!$B$2:$B$5</c:f>
              <c:numCache>
                <c:formatCode>"₹"#,##0_);[Red]\("₹"#,##0\)</c:formatCode>
                <c:ptCount val="4"/>
                <c:pt idx="0">
                  <c:v>5740</c:v>
                </c:pt>
                <c:pt idx="1">
                  <c:v>939</c:v>
                </c:pt>
                <c:pt idx="2">
                  <c:v>200</c:v>
                </c:pt>
                <c:pt idx="3">
                  <c:v>249</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423877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5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332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66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883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196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499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354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78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165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83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26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f30c3009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f30c3009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9805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879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508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1de8bc5b3b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1de8bc5b3b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153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697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305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681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166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e5c6e8e05_0_2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e5c6e8e05_0_2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821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44b0a241a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44b0a241a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49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05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2" name="Google Shape;12;p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101"/>
        <p:cNvGrpSpPr/>
        <p:nvPr/>
      </p:nvGrpSpPr>
      <p:grpSpPr>
        <a:xfrm>
          <a:off x="0" y="0"/>
          <a:ext cx="0" cy="0"/>
          <a:chOff x="0" y="0"/>
          <a:chExt cx="0" cy="0"/>
        </a:xfrm>
      </p:grpSpPr>
      <p:grpSp>
        <p:nvGrpSpPr>
          <p:cNvPr id="102" name="Google Shape;102;p15"/>
          <p:cNvGrpSpPr/>
          <p:nvPr/>
        </p:nvGrpSpPr>
        <p:grpSpPr>
          <a:xfrm>
            <a:off x="396500" y="170424"/>
            <a:ext cx="8360126" cy="4398447"/>
            <a:chOff x="1054783" y="1029605"/>
            <a:chExt cx="7587010" cy="3902100"/>
          </a:xfrm>
        </p:grpSpPr>
        <p:sp>
          <p:nvSpPr>
            <p:cNvPr id="103" name="Google Shape;103;p1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06" name="Google Shape;106;p15"/>
          <p:cNvSpPr txBox="1">
            <a:spLocks noGrp="1"/>
          </p:cNvSpPr>
          <p:nvPr>
            <p:ph type="body" idx="1"/>
          </p:nvPr>
        </p:nvSpPr>
        <p:spPr>
          <a:xfrm>
            <a:off x="720000" y="1357275"/>
            <a:ext cx="4209600" cy="2492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Font typeface="Anaheim"/>
              <a:buChar char="●"/>
              <a:defRPr/>
            </a:lvl1pPr>
            <a:lvl2pPr marL="914400" lvl="1" indent="-304800" rtl="0">
              <a:spcBef>
                <a:spcPts val="0"/>
              </a:spcBef>
              <a:spcAft>
                <a:spcPts val="0"/>
              </a:spcAft>
              <a:buClr>
                <a:srgbClr val="434343"/>
              </a:buClr>
              <a:buSzPts val="1200"/>
              <a:buFont typeface="Anaheim"/>
              <a:buChar char="○"/>
              <a:defRPr/>
            </a:lvl2pPr>
            <a:lvl3pPr marL="1371600" lvl="2" indent="-304800" rtl="0">
              <a:spcBef>
                <a:spcPts val="0"/>
              </a:spcBef>
              <a:spcAft>
                <a:spcPts val="0"/>
              </a:spcAft>
              <a:buClr>
                <a:srgbClr val="434343"/>
              </a:buClr>
              <a:buSzPts val="1200"/>
              <a:buFont typeface="Anaheim"/>
              <a:buChar char="■"/>
              <a:defRPr/>
            </a:lvl3pPr>
            <a:lvl4pPr marL="1828800" lvl="3" indent="-304800" rtl="0">
              <a:spcBef>
                <a:spcPts val="0"/>
              </a:spcBef>
              <a:spcAft>
                <a:spcPts val="0"/>
              </a:spcAft>
              <a:buClr>
                <a:srgbClr val="434343"/>
              </a:buClr>
              <a:buSzPts val="1200"/>
              <a:buFont typeface="Anaheim"/>
              <a:buChar char="●"/>
              <a:defRPr/>
            </a:lvl4pPr>
            <a:lvl5pPr marL="2286000" lvl="4" indent="-304800" rtl="0">
              <a:spcBef>
                <a:spcPts val="0"/>
              </a:spcBef>
              <a:spcAft>
                <a:spcPts val="0"/>
              </a:spcAft>
              <a:buClr>
                <a:srgbClr val="434343"/>
              </a:buClr>
              <a:buSzPts val="1200"/>
              <a:buFont typeface="Anaheim"/>
              <a:buChar char="○"/>
              <a:defRPr/>
            </a:lvl5pPr>
            <a:lvl6pPr marL="2743200" lvl="5" indent="-304800" rtl="0">
              <a:spcBef>
                <a:spcPts val="0"/>
              </a:spcBef>
              <a:spcAft>
                <a:spcPts val="0"/>
              </a:spcAft>
              <a:buClr>
                <a:srgbClr val="434343"/>
              </a:buClr>
              <a:buSzPts val="1200"/>
              <a:buFont typeface="Anaheim"/>
              <a:buChar char="■"/>
              <a:defRPr/>
            </a:lvl6pPr>
            <a:lvl7pPr marL="3200400" lvl="6" indent="-304800" rtl="0">
              <a:spcBef>
                <a:spcPts val="0"/>
              </a:spcBef>
              <a:spcAft>
                <a:spcPts val="0"/>
              </a:spcAft>
              <a:buClr>
                <a:srgbClr val="434343"/>
              </a:buClr>
              <a:buSzPts val="1200"/>
              <a:buFont typeface="Anaheim"/>
              <a:buChar char="●"/>
              <a:defRPr/>
            </a:lvl7pPr>
            <a:lvl8pPr marL="3657600" lvl="7" indent="-304800" rtl="0">
              <a:spcBef>
                <a:spcPts val="0"/>
              </a:spcBef>
              <a:spcAft>
                <a:spcPts val="0"/>
              </a:spcAft>
              <a:buClr>
                <a:srgbClr val="434343"/>
              </a:buClr>
              <a:buSzPts val="1200"/>
              <a:buFont typeface="Anaheim"/>
              <a:buChar char="○"/>
              <a:defRPr/>
            </a:lvl8pPr>
            <a:lvl9pPr marL="4114800" lvl="8" indent="-304800" rtl="0">
              <a:spcBef>
                <a:spcPts val="0"/>
              </a:spcBef>
              <a:spcAft>
                <a:spcPts val="0"/>
              </a:spcAft>
              <a:buClr>
                <a:srgbClr val="434343"/>
              </a:buClr>
              <a:buSzPts val="1200"/>
              <a:buFont typeface="Anaheim"/>
              <a:buChar char="■"/>
              <a:defRPr/>
            </a:lvl9pPr>
          </a:lstStyle>
          <a:p>
            <a:endParaRPr/>
          </a:p>
        </p:txBody>
      </p:sp>
      <p:sp>
        <p:nvSpPr>
          <p:cNvPr id="107" name="Google Shape;107;p1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20"/>
        <p:cNvGrpSpPr/>
        <p:nvPr/>
      </p:nvGrpSpPr>
      <p:grpSpPr>
        <a:xfrm>
          <a:off x="0" y="0"/>
          <a:ext cx="0" cy="0"/>
          <a:chOff x="0" y="0"/>
          <a:chExt cx="0" cy="0"/>
        </a:xfrm>
      </p:grpSpPr>
      <p:grpSp>
        <p:nvGrpSpPr>
          <p:cNvPr id="121" name="Google Shape;121;p17"/>
          <p:cNvGrpSpPr/>
          <p:nvPr/>
        </p:nvGrpSpPr>
        <p:grpSpPr>
          <a:xfrm>
            <a:off x="396500" y="170424"/>
            <a:ext cx="8360126" cy="4398447"/>
            <a:chOff x="1054783" y="1029605"/>
            <a:chExt cx="7587010" cy="3902100"/>
          </a:xfrm>
        </p:grpSpPr>
        <p:sp>
          <p:nvSpPr>
            <p:cNvPr id="122" name="Google Shape;122;p1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7"/>
          <p:cNvSpPr txBox="1">
            <a:spLocks noGrp="1"/>
          </p:cNvSpPr>
          <p:nvPr>
            <p:ph type="title"/>
          </p:nvPr>
        </p:nvSpPr>
        <p:spPr>
          <a:xfrm>
            <a:off x="717350" y="1295950"/>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5" name="Google Shape;125;p17"/>
          <p:cNvSpPr txBox="1">
            <a:spLocks noGrp="1"/>
          </p:cNvSpPr>
          <p:nvPr>
            <p:ph type="subTitle" idx="1"/>
          </p:nvPr>
        </p:nvSpPr>
        <p:spPr>
          <a:xfrm>
            <a:off x="717350" y="1651849"/>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7"/>
          <p:cNvSpPr txBox="1">
            <a:spLocks noGrp="1"/>
          </p:cNvSpPr>
          <p:nvPr>
            <p:ph type="title" idx="2"/>
          </p:nvPr>
        </p:nvSpPr>
        <p:spPr>
          <a:xfrm>
            <a:off x="4691091" y="1295950"/>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7" name="Google Shape;127;p17"/>
          <p:cNvSpPr txBox="1">
            <a:spLocks noGrp="1"/>
          </p:cNvSpPr>
          <p:nvPr>
            <p:ph type="subTitle" idx="3"/>
          </p:nvPr>
        </p:nvSpPr>
        <p:spPr>
          <a:xfrm>
            <a:off x="4691095" y="1651851"/>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7"/>
          <p:cNvSpPr txBox="1">
            <a:spLocks noGrp="1"/>
          </p:cNvSpPr>
          <p:nvPr>
            <p:ph type="title" idx="4"/>
          </p:nvPr>
        </p:nvSpPr>
        <p:spPr>
          <a:xfrm>
            <a:off x="717350" y="2865407"/>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9" name="Google Shape;129;p17"/>
          <p:cNvSpPr txBox="1">
            <a:spLocks noGrp="1"/>
          </p:cNvSpPr>
          <p:nvPr>
            <p:ph type="subTitle" idx="5"/>
          </p:nvPr>
        </p:nvSpPr>
        <p:spPr>
          <a:xfrm>
            <a:off x="717350" y="3220675"/>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7"/>
          <p:cNvSpPr txBox="1">
            <a:spLocks noGrp="1"/>
          </p:cNvSpPr>
          <p:nvPr>
            <p:ph type="title" idx="6"/>
          </p:nvPr>
        </p:nvSpPr>
        <p:spPr>
          <a:xfrm>
            <a:off x="4691091" y="2865413"/>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1" name="Google Shape;131;p17"/>
          <p:cNvSpPr txBox="1">
            <a:spLocks noGrp="1"/>
          </p:cNvSpPr>
          <p:nvPr>
            <p:ph type="subTitle" idx="7"/>
          </p:nvPr>
        </p:nvSpPr>
        <p:spPr>
          <a:xfrm>
            <a:off x="4691095" y="3220676"/>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17"/>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33" name="Google Shape;133;p1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82"/>
        <p:cNvGrpSpPr/>
        <p:nvPr/>
      </p:nvGrpSpPr>
      <p:grpSpPr>
        <a:xfrm>
          <a:off x="0" y="0"/>
          <a:ext cx="0" cy="0"/>
          <a:chOff x="0" y="0"/>
          <a:chExt cx="0" cy="0"/>
        </a:xfrm>
      </p:grpSpPr>
      <p:grpSp>
        <p:nvGrpSpPr>
          <p:cNvPr id="183" name="Google Shape;183;p22"/>
          <p:cNvGrpSpPr/>
          <p:nvPr/>
        </p:nvGrpSpPr>
        <p:grpSpPr>
          <a:xfrm>
            <a:off x="772525" y="726625"/>
            <a:ext cx="6578100" cy="3438300"/>
            <a:chOff x="772525" y="726625"/>
            <a:chExt cx="6578100" cy="3438300"/>
          </a:xfrm>
        </p:grpSpPr>
        <p:sp>
          <p:nvSpPr>
            <p:cNvPr id="184" name="Google Shape;184;p22"/>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2"/>
          <p:cNvGrpSpPr/>
          <p:nvPr/>
        </p:nvGrpSpPr>
        <p:grpSpPr>
          <a:xfrm>
            <a:off x="4924175" y="2984325"/>
            <a:ext cx="3447300" cy="1584600"/>
            <a:chOff x="4924175" y="3441525"/>
            <a:chExt cx="3447300" cy="1584600"/>
          </a:xfrm>
        </p:grpSpPr>
        <p:sp>
          <p:nvSpPr>
            <p:cNvPr id="187" name="Google Shape;187;p22"/>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grpSp>
        <p:nvGrpSpPr>
          <p:cNvPr id="190" name="Google Shape;190;p22"/>
          <p:cNvGrpSpPr/>
          <p:nvPr/>
        </p:nvGrpSpPr>
        <p:grpSpPr>
          <a:xfrm>
            <a:off x="11575" y="0"/>
            <a:ext cx="9132325" cy="414900"/>
            <a:chOff x="11575" y="0"/>
            <a:chExt cx="9132325" cy="414900"/>
          </a:xfrm>
        </p:grpSpPr>
        <p:sp>
          <p:nvSpPr>
            <p:cNvPr id="191" name="Google Shape;191;p2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93"/>
        <p:cNvGrpSpPr/>
        <p:nvPr/>
      </p:nvGrpSpPr>
      <p:grpSpPr>
        <a:xfrm>
          <a:off x="0" y="0"/>
          <a:ext cx="0" cy="0"/>
          <a:chOff x="0" y="0"/>
          <a:chExt cx="0" cy="0"/>
        </a:xfrm>
      </p:grpSpPr>
      <p:grpSp>
        <p:nvGrpSpPr>
          <p:cNvPr id="194" name="Google Shape;194;p23"/>
          <p:cNvGrpSpPr/>
          <p:nvPr/>
        </p:nvGrpSpPr>
        <p:grpSpPr>
          <a:xfrm>
            <a:off x="396500" y="170424"/>
            <a:ext cx="8360126" cy="4398447"/>
            <a:chOff x="1054783" y="1029605"/>
            <a:chExt cx="7587010" cy="3902100"/>
          </a:xfrm>
        </p:grpSpPr>
        <p:sp>
          <p:nvSpPr>
            <p:cNvPr id="195" name="Google Shape;195;p2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5590076" y="1551675"/>
            <a:ext cx="22251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7" name="Google Shape;17;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8" name="Google Shape;18;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grpSp>
        <p:nvGrpSpPr>
          <p:cNvPr id="28" name="Google Shape;28;p5"/>
          <p:cNvGrpSpPr/>
          <p:nvPr/>
        </p:nvGrpSpPr>
        <p:grpSpPr>
          <a:xfrm>
            <a:off x="396500" y="170424"/>
            <a:ext cx="8360126" cy="4398447"/>
            <a:chOff x="1054783" y="1029605"/>
            <a:chExt cx="7587010" cy="3902100"/>
          </a:xfrm>
        </p:grpSpPr>
        <p:sp>
          <p:nvSpPr>
            <p:cNvPr id="29" name="Google Shape;29;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4" name="Google Shape;34;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5" name="Google Shape;35;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6" name="Google Shape;36;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grpSp>
        <p:nvGrpSpPr>
          <p:cNvPr id="38" name="Google Shape;38;p6"/>
          <p:cNvGrpSpPr/>
          <p:nvPr/>
        </p:nvGrpSpPr>
        <p:grpSpPr>
          <a:xfrm>
            <a:off x="396500" y="170424"/>
            <a:ext cx="8360126" cy="4398447"/>
            <a:chOff x="1054783" y="1029605"/>
            <a:chExt cx="7587010" cy="3902100"/>
          </a:xfrm>
        </p:grpSpPr>
        <p:sp>
          <p:nvSpPr>
            <p:cNvPr id="39" name="Google Shape;39;p6"/>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6"/>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2" name="Google Shape;42;p6"/>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396500" y="170424"/>
            <a:ext cx="8360126" cy="4398447"/>
            <a:chOff x="1054783" y="1029605"/>
            <a:chExt cx="7587010" cy="3902100"/>
          </a:xfrm>
        </p:grpSpPr>
        <p:sp>
          <p:nvSpPr>
            <p:cNvPr id="52" name="Google Shape;52;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5" name="Google Shape;55;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grpSp>
        <p:nvGrpSpPr>
          <p:cNvPr id="57" name="Google Shape;57;p9"/>
          <p:cNvGrpSpPr/>
          <p:nvPr/>
        </p:nvGrpSpPr>
        <p:grpSpPr>
          <a:xfrm>
            <a:off x="396500" y="170424"/>
            <a:ext cx="8360126" cy="4398447"/>
            <a:chOff x="1054783" y="1029605"/>
            <a:chExt cx="7587010" cy="3902100"/>
          </a:xfrm>
        </p:grpSpPr>
        <p:sp>
          <p:nvSpPr>
            <p:cNvPr id="58" name="Google Shape;58;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1" name="Google Shape;61;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grpSp>
        <p:nvGrpSpPr>
          <p:cNvPr id="64" name="Google Shape;64;p10"/>
          <p:cNvGrpSpPr/>
          <p:nvPr/>
        </p:nvGrpSpPr>
        <p:grpSpPr>
          <a:xfrm>
            <a:off x="396500" y="170424"/>
            <a:ext cx="8360126" cy="4398447"/>
            <a:chOff x="1054783" y="1029605"/>
            <a:chExt cx="7587010" cy="3902100"/>
          </a:xfrm>
        </p:grpSpPr>
        <p:sp>
          <p:nvSpPr>
            <p:cNvPr id="65" name="Google Shape;65;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8" name="Google Shape;68;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76"/>
        <p:cNvGrpSpPr/>
        <p:nvPr/>
      </p:nvGrpSpPr>
      <p:grpSpPr>
        <a:xfrm>
          <a:off x="0" y="0"/>
          <a:ext cx="0" cy="0"/>
          <a:chOff x="0" y="0"/>
          <a:chExt cx="0" cy="0"/>
        </a:xfrm>
      </p:grpSpPr>
      <p:grpSp>
        <p:nvGrpSpPr>
          <p:cNvPr id="77" name="Google Shape;77;p13"/>
          <p:cNvGrpSpPr/>
          <p:nvPr/>
        </p:nvGrpSpPr>
        <p:grpSpPr>
          <a:xfrm>
            <a:off x="396500" y="170424"/>
            <a:ext cx="8360126" cy="4398447"/>
            <a:chOff x="1054783" y="1029605"/>
            <a:chExt cx="7587010" cy="3902100"/>
          </a:xfrm>
        </p:grpSpPr>
        <p:sp>
          <p:nvSpPr>
            <p:cNvPr id="78" name="Google Shape;78;p1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1" name="Google Shape;81;p13"/>
          <p:cNvSpPr txBox="1">
            <a:spLocks noGrp="1"/>
          </p:cNvSpPr>
          <p:nvPr>
            <p:ph type="title" idx="2" hasCustomPrompt="1"/>
          </p:nvPr>
        </p:nvSpPr>
        <p:spPr>
          <a:xfrm>
            <a:off x="1113997" y="1269525"/>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2" name="Google Shape;82;p13"/>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3" name="Google Shape;83;p13"/>
          <p:cNvSpPr txBox="1">
            <a:spLocks noGrp="1"/>
          </p:cNvSpPr>
          <p:nvPr>
            <p:ph type="title" idx="4" hasCustomPrompt="1"/>
          </p:nvPr>
        </p:nvSpPr>
        <p:spPr>
          <a:xfrm>
            <a:off x="1113997" y="2283824"/>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4" name="Google Shape;84;p13"/>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5" name="Google Shape;85;p13"/>
          <p:cNvSpPr txBox="1">
            <a:spLocks noGrp="1"/>
          </p:cNvSpPr>
          <p:nvPr>
            <p:ph type="title" idx="6" hasCustomPrompt="1"/>
          </p:nvPr>
        </p:nvSpPr>
        <p:spPr>
          <a:xfrm>
            <a:off x="1113998" y="3298125"/>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6" name="Google Shape;86;p13"/>
          <p:cNvSpPr txBox="1">
            <a:spLocks noGrp="1"/>
          </p:cNvSpPr>
          <p:nvPr>
            <p:ph type="title" idx="7" hasCustomPrompt="1"/>
          </p:nvPr>
        </p:nvSpPr>
        <p:spPr>
          <a:xfrm>
            <a:off x="4965997" y="1270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7" name="Google Shape;87;p13"/>
          <p:cNvSpPr txBox="1">
            <a:spLocks noGrp="1"/>
          </p:cNvSpPr>
          <p:nvPr>
            <p:ph type="ctrTitle" idx="8"/>
          </p:nvPr>
        </p:nvSpPr>
        <p:spPr>
          <a:xfrm>
            <a:off x="4966007" y="1879725"/>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8" name="Google Shape;88;p13"/>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9" name="Google Shape;89;p13"/>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0" name="Google Shape;90;p13"/>
          <p:cNvSpPr txBox="1">
            <a:spLocks noGrp="1"/>
          </p:cNvSpPr>
          <p:nvPr>
            <p:ph type="title" idx="14" hasCustomPrompt="1"/>
          </p:nvPr>
        </p:nvSpPr>
        <p:spPr>
          <a:xfrm>
            <a:off x="4965997" y="2283824"/>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1" name="Google Shape;91;p13"/>
          <p:cNvSpPr txBox="1">
            <a:spLocks noGrp="1"/>
          </p:cNvSpPr>
          <p:nvPr>
            <p:ph type="title" idx="15" hasCustomPrompt="1"/>
          </p:nvPr>
        </p:nvSpPr>
        <p:spPr>
          <a:xfrm>
            <a:off x="4965997" y="3298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2" name="Google Shape;92;p13"/>
          <p:cNvSpPr txBox="1">
            <a:spLocks noGrp="1"/>
          </p:cNvSpPr>
          <p:nvPr>
            <p:ph type="ctrTitle" idx="16"/>
          </p:nvPr>
        </p:nvSpPr>
        <p:spPr>
          <a:xfrm>
            <a:off x="4966007" y="3908750"/>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3" name="Google Shape;93;p1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59" r:id="rId9"/>
    <p:sldLayoutId id="2147483661" r:id="rId10"/>
    <p:sldLayoutId id="2147483663" r:id="rId11"/>
    <p:sldLayoutId id="2147483668"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grpSp>
        <p:nvGrpSpPr>
          <p:cNvPr id="208" name="Google Shape;208;p27"/>
          <p:cNvGrpSpPr/>
          <p:nvPr/>
        </p:nvGrpSpPr>
        <p:grpSpPr>
          <a:xfrm>
            <a:off x="772525" y="726625"/>
            <a:ext cx="6578100" cy="3438300"/>
            <a:chOff x="772525" y="726625"/>
            <a:chExt cx="6578100" cy="3438300"/>
          </a:xfrm>
        </p:grpSpPr>
        <p:sp>
          <p:nvSpPr>
            <p:cNvPr id="209"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7"/>
          <p:cNvGrpSpPr/>
          <p:nvPr/>
        </p:nvGrpSpPr>
        <p:grpSpPr>
          <a:xfrm>
            <a:off x="6849418" y="1309976"/>
            <a:ext cx="1864833" cy="1637043"/>
            <a:chOff x="1054812" y="1029590"/>
            <a:chExt cx="3436214" cy="3912627"/>
          </a:xfrm>
        </p:grpSpPr>
        <p:sp>
          <p:nvSpPr>
            <p:cNvPr id="2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b="1" dirty="0" smtClean="0">
                  <a:solidFill>
                    <a:srgbClr val="888888"/>
                  </a:solidFill>
                  <a:latin typeface="Origin Tech Demo" pitchFamily="2" charset="0"/>
                </a:rPr>
                <a:t>ENDPOINT</a:t>
              </a:r>
              <a:endParaRPr b="1" dirty="0">
                <a:solidFill>
                  <a:srgbClr val="888888"/>
                </a:solidFill>
                <a:latin typeface="Origin Tech Demo" pitchFamily="2" charset="0"/>
              </a:endParaRPr>
            </a:p>
          </p:txBody>
        </p:sp>
      </p:grpSp>
      <p:sp>
        <p:nvSpPr>
          <p:cNvPr id="217" name="Google Shape;217;p27"/>
          <p:cNvSpPr txBox="1"/>
          <p:nvPr/>
        </p:nvSpPr>
        <p:spPr>
          <a:xfrm>
            <a:off x="918643" y="1269119"/>
            <a:ext cx="969813" cy="932455"/>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4800" b="1" dirty="0">
                <a:solidFill>
                  <a:srgbClr val="888888"/>
                </a:solidFill>
                <a:latin typeface="Quantico"/>
                <a:ea typeface="Quantico"/>
                <a:cs typeface="Quantico"/>
                <a:sym typeface="Quantico"/>
              </a:rPr>
              <a:t>&lt;/</a:t>
            </a:r>
            <a:endParaRPr sz="4800" b="1" dirty="0">
              <a:solidFill>
                <a:srgbClr val="888888"/>
              </a:solidFill>
            </a:endParaRPr>
          </a:p>
        </p:txBody>
      </p:sp>
      <p:sp>
        <p:nvSpPr>
          <p:cNvPr id="218" name="Google Shape;218;p27"/>
          <p:cNvSpPr txBox="1"/>
          <p:nvPr/>
        </p:nvSpPr>
        <p:spPr>
          <a:xfrm>
            <a:off x="5784786" y="2265390"/>
            <a:ext cx="979767" cy="886045"/>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4800" b="1" dirty="0">
                <a:solidFill>
                  <a:schemeClr val="dk1"/>
                </a:solidFill>
                <a:latin typeface="Quantico"/>
                <a:ea typeface="Quantico"/>
                <a:cs typeface="Quantico"/>
                <a:sym typeface="Quantico"/>
              </a:rPr>
              <a:t>/&gt;</a:t>
            </a:r>
            <a:endParaRPr sz="4800" b="1" dirty="0">
              <a:solidFill>
                <a:schemeClr val="dk1"/>
              </a:solidFill>
            </a:endParaRPr>
          </a:p>
        </p:txBody>
      </p:sp>
      <p:sp>
        <p:nvSpPr>
          <p:cNvPr id="220" name="Google Shape;220;p27"/>
          <p:cNvSpPr txBox="1">
            <a:spLocks noGrp="1"/>
          </p:cNvSpPr>
          <p:nvPr>
            <p:ph type="ctrTitle"/>
          </p:nvPr>
        </p:nvSpPr>
        <p:spPr>
          <a:xfrm>
            <a:off x="1809834" y="1269119"/>
            <a:ext cx="4148400" cy="16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smtClean="0">
                <a:solidFill>
                  <a:schemeClr val="tx1"/>
                </a:solidFill>
                <a:latin typeface="Origin Tech Demo" pitchFamily="2" charset="0"/>
              </a:rPr>
              <a:t>Team </a:t>
            </a:r>
            <a:r>
              <a:rPr lang="en" sz="5400" dirty="0" smtClean="0">
                <a:latin typeface="Origin Tech Demo" pitchFamily="2" charset="0"/>
              </a:rPr>
              <a:t/>
            </a:r>
            <a:br>
              <a:rPr lang="en" sz="5400" dirty="0" smtClean="0">
                <a:latin typeface="Origin Tech Demo" pitchFamily="2" charset="0"/>
              </a:rPr>
            </a:br>
            <a:r>
              <a:rPr lang="en" sz="6000" b="1" dirty="0" smtClean="0">
                <a:latin typeface="Origin Tech Demo" pitchFamily="2" charset="0"/>
              </a:rPr>
              <a:t>Endpoint</a:t>
            </a:r>
            <a:endParaRPr sz="5400" b="1" dirty="0">
              <a:solidFill>
                <a:schemeClr val="accent2"/>
              </a:solidFill>
              <a:latin typeface="Origin Tech Demo" pitchFamily="2" charset="0"/>
            </a:endParaRPr>
          </a:p>
        </p:txBody>
      </p:sp>
      <p:sp>
        <p:nvSpPr>
          <p:cNvPr id="223" name="Google Shape;223;p27"/>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smtClean="0">
                <a:solidFill>
                  <a:schemeClr val="dk1"/>
                </a:solidFill>
                <a:latin typeface="Source Code Pro"/>
                <a:ea typeface="Source Code Pro"/>
                <a:cs typeface="Source Code Pro"/>
                <a:sym typeface="Source Code Pro"/>
              </a:rPr>
              <a:t>2023-6-24</a:t>
            </a:r>
            <a:endParaRPr sz="1000" dirty="0">
              <a:solidFill>
                <a:schemeClr val="dk1"/>
              </a:solidFill>
              <a:latin typeface="Source Code Pro"/>
              <a:ea typeface="Source Code Pro"/>
              <a:cs typeface="Source Code Pro"/>
              <a:sym typeface="Source Code Pro"/>
            </a:endParaRPr>
          </a:p>
        </p:txBody>
      </p:sp>
      <p:grpSp>
        <p:nvGrpSpPr>
          <p:cNvPr id="4" name="Group 3"/>
          <p:cNvGrpSpPr/>
          <p:nvPr/>
        </p:nvGrpSpPr>
        <p:grpSpPr>
          <a:xfrm>
            <a:off x="858308" y="803275"/>
            <a:ext cx="485545" cy="114300"/>
            <a:chOff x="867833" y="778933"/>
            <a:chExt cx="629412" cy="148167"/>
          </a:xfrm>
        </p:grpSpPr>
        <p:sp>
          <p:nvSpPr>
            <p:cNvPr id="3" name="Oval 2"/>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5049951" y="3512025"/>
            <a:ext cx="485545" cy="114300"/>
            <a:chOff x="867833" y="778933"/>
            <a:chExt cx="629412" cy="148167"/>
          </a:xfrm>
        </p:grpSpPr>
        <p:sp>
          <p:nvSpPr>
            <p:cNvPr id="31" name="Oval 30"/>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0"/>
                    </a14:imgEffect>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5237774" y="3822252"/>
            <a:ext cx="2793473" cy="431345"/>
          </a:xfrm>
          <a:prstGeom prst="rect">
            <a:avLst/>
          </a:prstGeom>
          <a:noFill/>
          <a:ln>
            <a:noFill/>
          </a:ln>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5488" t="15896" r="14509" b="8819"/>
          <a:stretch/>
        </p:blipFill>
        <p:spPr>
          <a:xfrm>
            <a:off x="7241010" y="1627306"/>
            <a:ext cx="1110415" cy="12256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lt2"/>
                </a:solidFill>
              </a:rPr>
              <a:t> </a:t>
            </a:r>
            <a:r>
              <a:rPr lang="en" dirty="0" smtClean="0"/>
              <a:t>Introduction</a:t>
            </a:r>
            <a:r>
              <a:rPr lang="en-IN" dirty="0" smtClean="0"/>
              <a:t> to </a:t>
            </a:r>
            <a:r>
              <a:rPr lang="en-IN" dirty="0" smtClean="0"/>
              <a:t>CNN</a:t>
            </a:r>
            <a:r>
              <a:rPr lang="en-IN" sz="2000" dirty="0" smtClean="0"/>
              <a:t> </a:t>
            </a:r>
            <a:br>
              <a:rPr lang="en-IN" sz="2000" dirty="0" smtClean="0"/>
            </a:br>
            <a:r>
              <a:rPr lang="en-IN" sz="2000" dirty="0" smtClean="0"/>
              <a:t>	(Stuff which fuels our project)</a:t>
            </a:r>
            <a:endParaRPr sz="2000" dirty="0"/>
          </a:p>
        </p:txBody>
      </p:sp>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15" y="1882298"/>
            <a:ext cx="2007752" cy="2677002"/>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colorTemperature colorTemp="6900"/>
                    </a14:imgEffect>
                    <a14:imgEffect>
                      <a14:saturation sat="0"/>
                    </a14:imgEffect>
                    <a14:imgEffect>
                      <a14:brightnessContrast bright="14000" contrast="41000"/>
                    </a14:imgEffect>
                  </a14:imgLayer>
                </a14:imgProps>
              </a:ext>
            </a:extLst>
          </a:blip>
          <a:stretch>
            <a:fillRect/>
          </a:stretch>
        </p:blipFill>
        <p:spPr>
          <a:xfrm>
            <a:off x="6131711" y="1031828"/>
            <a:ext cx="1679461" cy="1275380"/>
          </a:xfrm>
          <a:prstGeom prst="rect">
            <a:avLst/>
          </a:prstGeom>
        </p:spPr>
      </p:pic>
      <p:pic>
        <p:nvPicPr>
          <p:cNvPr id="4" name="Picture 3"/>
          <p:cNvPicPr>
            <a:picLocks noChangeAspect="1"/>
          </p:cNvPicPr>
          <p:nvPr/>
        </p:nvPicPr>
        <p:blipFill>
          <a:blip r:embed="rId6"/>
          <a:stretch>
            <a:fillRect/>
          </a:stretch>
        </p:blipFill>
        <p:spPr>
          <a:xfrm>
            <a:off x="2939248" y="2021009"/>
            <a:ext cx="1893906" cy="2538291"/>
          </a:xfrm>
          <a:prstGeom prst="rect">
            <a:avLst/>
          </a:prstGeom>
        </p:spPr>
      </p:pic>
      <p:sp>
        <p:nvSpPr>
          <p:cNvPr id="7" name="Right Arrow 6"/>
          <p:cNvSpPr/>
          <p:nvPr/>
        </p:nvSpPr>
        <p:spPr>
          <a:xfrm rot="19800776">
            <a:off x="4494058" y="2472300"/>
            <a:ext cx="1132021" cy="191926"/>
          </a:xfrm>
          <a:prstGeom prst="rightArrow">
            <a:avLst/>
          </a:prstGeom>
          <a:solidFill>
            <a:srgbClr val="888888"/>
          </a:solidFill>
          <a:ln>
            <a:solidFill>
              <a:srgbClr val="888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98275" y="2934275"/>
            <a:ext cx="2919192" cy="954107"/>
          </a:xfrm>
          <a:prstGeom prst="rect">
            <a:avLst/>
          </a:prstGeom>
          <a:noFill/>
        </p:spPr>
        <p:txBody>
          <a:bodyPr wrap="square" rtlCol="0">
            <a:spAutoFit/>
          </a:bodyPr>
          <a:lstStyle/>
          <a:p>
            <a:pPr algn="just"/>
            <a:r>
              <a:rPr lang="en-IN" dirty="0" smtClean="0">
                <a:solidFill>
                  <a:schemeClr val="tx1"/>
                </a:solidFill>
              </a:rPr>
              <a:t>Then it convert the images in small parts aka (Segmentation) then apply a filter on it to check weather its similar to a eye or not</a:t>
            </a:r>
            <a:endParaRPr lang="en-US" dirty="0">
              <a:solidFill>
                <a:schemeClr val="tx1"/>
              </a:solidFill>
            </a:endParaRPr>
          </a:p>
        </p:txBody>
      </p:sp>
      <p:sp>
        <p:nvSpPr>
          <p:cNvPr id="6" name="Right Arrow 5"/>
          <p:cNvSpPr/>
          <p:nvPr/>
        </p:nvSpPr>
        <p:spPr>
          <a:xfrm>
            <a:off x="2233960" y="3256152"/>
            <a:ext cx="931333" cy="259611"/>
          </a:xfrm>
          <a:prstGeom prst="rightArrow">
            <a:avLst/>
          </a:prstGeom>
          <a:solidFill>
            <a:srgbClr val="888888"/>
          </a:solidFill>
          <a:ln>
            <a:solidFill>
              <a:srgbClr val="888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4509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3"/>
          <a:stretch>
            <a:fillRect/>
          </a:stretch>
        </p:blipFill>
        <p:spPr>
          <a:xfrm>
            <a:off x="4798091" y="739284"/>
            <a:ext cx="1447395" cy="1421640"/>
          </a:xfrm>
          <a:prstGeom prst="rect">
            <a:avLst/>
          </a:prstGeom>
        </p:spPr>
      </p:pic>
      <p:sp>
        <p:nvSpPr>
          <p:cNvPr id="4" name="TextBox 3"/>
          <p:cNvSpPr txBox="1"/>
          <p:nvPr/>
        </p:nvSpPr>
        <p:spPr>
          <a:xfrm>
            <a:off x="1031882" y="144411"/>
            <a:ext cx="3194373" cy="307777"/>
          </a:xfrm>
          <a:prstGeom prst="rect">
            <a:avLst/>
          </a:prstGeom>
          <a:noFill/>
        </p:spPr>
        <p:txBody>
          <a:bodyPr wrap="square" rtlCol="0">
            <a:spAutoFit/>
          </a:bodyPr>
          <a:lstStyle/>
          <a:p>
            <a:r>
              <a:rPr lang="en-IN" dirty="0" smtClean="0">
                <a:solidFill>
                  <a:schemeClr val="tx1"/>
                </a:solidFill>
                <a:latin typeface="Origin Tech Demo" pitchFamily="2" charset="0"/>
              </a:rPr>
              <a:t>How this Filter Works</a:t>
            </a:r>
            <a:endParaRPr lang="en-US" dirty="0">
              <a:solidFill>
                <a:schemeClr val="tx1"/>
              </a:solidFill>
              <a:latin typeface="Origin Tech Demo" pitchFamily="2" charset="0"/>
            </a:endParaRPr>
          </a:p>
        </p:txBody>
      </p:sp>
      <p:pic>
        <p:nvPicPr>
          <p:cNvPr id="5" name="Picture 4"/>
          <p:cNvPicPr>
            <a:picLocks noChangeAspect="1"/>
          </p:cNvPicPr>
          <p:nvPr/>
        </p:nvPicPr>
        <p:blipFill>
          <a:blip r:embed="rId4"/>
          <a:stretch>
            <a:fillRect/>
          </a:stretch>
        </p:blipFill>
        <p:spPr>
          <a:xfrm>
            <a:off x="2788715" y="725497"/>
            <a:ext cx="1437540" cy="1427198"/>
          </a:xfrm>
          <a:prstGeom prst="rect">
            <a:avLst/>
          </a:prstGeom>
        </p:spPr>
      </p:pic>
      <p:pic>
        <p:nvPicPr>
          <p:cNvPr id="11" name="Picture 10"/>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6900"/>
                    </a14:imgEffect>
                    <a14:imgEffect>
                      <a14:saturation sat="0"/>
                    </a14:imgEffect>
                    <a14:imgEffect>
                      <a14:brightnessContrast bright="14000" contrast="41000"/>
                    </a14:imgEffect>
                  </a14:imgLayer>
                </a14:imgProps>
              </a:ext>
            </a:extLst>
          </a:blip>
          <a:srcRect l="21929" t="41579" r="57723" b="33603"/>
          <a:stretch/>
        </p:blipFill>
        <p:spPr>
          <a:xfrm>
            <a:off x="779338" y="725497"/>
            <a:ext cx="1437541" cy="1427198"/>
          </a:xfrm>
          <a:prstGeom prst="rect">
            <a:avLst/>
          </a:prstGeom>
        </p:spPr>
      </p:pic>
      <p:sp>
        <p:nvSpPr>
          <p:cNvPr id="6" name="TextBox 5"/>
          <p:cNvSpPr txBox="1"/>
          <p:nvPr/>
        </p:nvSpPr>
        <p:spPr>
          <a:xfrm>
            <a:off x="6559550" y="739284"/>
            <a:ext cx="1606550" cy="1600438"/>
          </a:xfrm>
          <a:prstGeom prst="rect">
            <a:avLst/>
          </a:prstGeom>
          <a:noFill/>
        </p:spPr>
        <p:txBody>
          <a:bodyPr wrap="square" rtlCol="0">
            <a:spAutoFit/>
          </a:bodyPr>
          <a:lstStyle/>
          <a:p>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-185</a:t>
            </a:r>
          </a:p>
          <a:p>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-186</a:t>
            </a:r>
          </a:p>
          <a:p>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-186</a:t>
            </a:r>
          </a:p>
          <a:p>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+233</a:t>
            </a:r>
          </a:p>
          <a:p>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+233</a:t>
            </a:r>
          </a:p>
          <a:p>
            <a:r>
              <a:rPr lang="en-IN" b="1" u="sng" dirty="0" smtClean="0">
                <a:solidFill>
                  <a:schemeClr val="tx1"/>
                </a:solidFill>
                <a:latin typeface="Calibri" panose="020F0502020204030204" pitchFamily="34" charset="0"/>
                <a:ea typeface="Calibri" panose="020F0502020204030204" pitchFamily="34" charset="0"/>
                <a:cs typeface="Calibri" panose="020F0502020204030204" pitchFamily="34" charset="0"/>
              </a:rPr>
              <a:t>+233</a:t>
            </a:r>
          </a:p>
          <a:p>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147 </a:t>
            </a:r>
          </a:p>
        </p:txBody>
      </p:sp>
      <p:sp>
        <p:nvSpPr>
          <p:cNvPr id="7" name="TextBox 6"/>
          <p:cNvSpPr txBox="1"/>
          <p:nvPr/>
        </p:nvSpPr>
        <p:spPr>
          <a:xfrm>
            <a:off x="7226301" y="1607987"/>
            <a:ext cx="1321646" cy="954107"/>
          </a:xfrm>
          <a:prstGeom prst="rect">
            <a:avLst/>
          </a:prstGeom>
          <a:noFill/>
        </p:spPr>
        <p:txBody>
          <a:bodyPr wrap="square" rtlCol="0">
            <a:spAutoFit/>
          </a:bodyPr>
          <a:lstStyle/>
          <a:p>
            <a:pPr algn="just"/>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Which is </a:t>
            </a:r>
            <a:r>
              <a:rPr lang="en-IN" dirty="0" smtClean="0">
                <a:solidFill>
                  <a:schemeClr val="tx1"/>
                </a:solidFill>
                <a:latin typeface="Calibri" panose="020F0502020204030204" pitchFamily="34" charset="0"/>
                <a:ea typeface="Calibri" panose="020F0502020204030204" pitchFamily="34" charset="0"/>
                <a:cs typeface="Calibri" panose="020F0502020204030204" pitchFamily="34" charset="0"/>
              </a:rPr>
              <a:t>less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than </a:t>
            </a:r>
            <a:r>
              <a:rPr lang="en-IN" dirty="0" smtClean="0">
                <a:solidFill>
                  <a:schemeClr val="tx1"/>
                </a:solidFill>
                <a:latin typeface="Calibri" panose="020F0502020204030204" pitchFamily="34" charset="0"/>
                <a:ea typeface="Calibri" panose="020F0502020204030204" pitchFamily="34" charset="0"/>
                <a:cs typeface="Calibri" panose="020F0502020204030204" pitchFamily="34" charset="0"/>
              </a:rPr>
              <a:t>175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so </a:t>
            </a:r>
            <a:r>
              <a:rPr lang="en-IN" dirty="0" smtClean="0">
                <a:solidFill>
                  <a:schemeClr val="tx1"/>
                </a:solidFill>
                <a:latin typeface="Calibri" panose="020F0502020204030204" pitchFamily="34" charset="0"/>
                <a:ea typeface="Calibri" panose="020F0502020204030204" pitchFamily="34" charset="0"/>
                <a:cs typeface="Calibri" panose="020F0502020204030204" pitchFamily="34" charset="0"/>
              </a:rPr>
              <a:t>it’s 0 overall</a:t>
            </a:r>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just"/>
            <a:endParaRPr lang="en-US" dirty="0"/>
          </a:p>
        </p:txBody>
      </p:sp>
      <p:sp>
        <p:nvSpPr>
          <p:cNvPr id="8" name="TextBox 7"/>
          <p:cNvSpPr txBox="1"/>
          <p:nvPr/>
        </p:nvSpPr>
        <p:spPr>
          <a:xfrm>
            <a:off x="848460" y="3029627"/>
            <a:ext cx="6717353" cy="954107"/>
          </a:xfrm>
          <a:prstGeom prst="rect">
            <a:avLst/>
          </a:prstGeom>
          <a:noFill/>
        </p:spPr>
        <p:txBody>
          <a:bodyPr wrap="square" rtlCol="0">
            <a:spAutoFit/>
          </a:bodyPr>
          <a:lstStyle/>
          <a:p>
            <a:pPr algn="just"/>
            <a:r>
              <a:rPr lang="en-IN" dirty="0" smtClean="0">
                <a:solidFill>
                  <a:schemeClr val="tx1"/>
                </a:solidFill>
              </a:rPr>
              <a:t>This is how one filter works there are a lot of similar filter each of them is a week filter which when combined becomes a powerful filter because of the multiple layers and filter it becomes very complex hence it is called a convolutional (complex) neural network</a:t>
            </a:r>
            <a:endParaRPr lang="en-US" dirty="0">
              <a:solidFill>
                <a:schemeClr val="tx1"/>
              </a:solidFill>
            </a:endParaRPr>
          </a:p>
        </p:txBody>
      </p:sp>
    </p:spTree>
    <p:extLst>
      <p:ext uri="{BB962C8B-B14F-4D97-AF65-F5344CB8AC3E}">
        <p14:creationId xmlns:p14="http://schemas.microsoft.com/office/powerpoint/2010/main" val="1863358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rgbClr val="888888"/>
                </a:solidFill>
              </a:rPr>
              <a:t>&lt;/</a:t>
            </a:r>
            <a:r>
              <a:rPr lang="en" sz="4000" dirty="0">
                <a:solidFill>
                  <a:schemeClr val="accent2"/>
                </a:solidFill>
              </a:rPr>
              <a:t> </a:t>
            </a:r>
            <a:r>
              <a:rPr lang="en" sz="4000" dirty="0" smtClean="0"/>
              <a:t>This is avalible in cars !</a:t>
            </a:r>
            <a:endParaRPr sz="4000"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1251028" y="1181301"/>
            <a:ext cx="7172960" cy="369332"/>
          </a:xfrm>
          <a:prstGeom prst="rect">
            <a:avLst/>
          </a:prstGeom>
          <a:noFill/>
        </p:spPr>
        <p:txBody>
          <a:bodyPr wrap="square" rtlCol="0">
            <a:spAutoFit/>
          </a:bodyPr>
          <a:lstStyle/>
          <a:p>
            <a:r>
              <a:rPr lang="en-IN" sz="1800" dirty="0" smtClean="0">
                <a:solidFill>
                  <a:schemeClr val="tx1"/>
                </a:solidFill>
                <a:latin typeface="Quantico" panose="020B0604020202020204" charset="0"/>
              </a:rPr>
              <a:t>What is standing out in our </a:t>
            </a:r>
            <a:r>
              <a:rPr lang="en-IN" sz="1800" b="1" dirty="0" smtClean="0">
                <a:solidFill>
                  <a:schemeClr val="tx1"/>
                </a:solidFill>
                <a:latin typeface="Quantico" panose="020B0604020202020204" charset="0"/>
              </a:rPr>
              <a:t>Product</a:t>
            </a:r>
            <a:endParaRPr lang="en-US" sz="1800" b="1" dirty="0">
              <a:solidFill>
                <a:schemeClr val="tx1"/>
              </a:solidFill>
              <a:latin typeface="Quantico" panose="020B0604020202020204" charset="0"/>
            </a:endParaRPr>
          </a:p>
        </p:txBody>
      </p:sp>
      <p:sp>
        <p:nvSpPr>
          <p:cNvPr id="4" name="TextBox 3"/>
          <p:cNvSpPr txBox="1"/>
          <p:nvPr/>
        </p:nvSpPr>
        <p:spPr>
          <a:xfrm>
            <a:off x="962760" y="1700106"/>
            <a:ext cx="6109547" cy="2800767"/>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Works on IR Camera</a:t>
            </a:r>
          </a:p>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Plug and Play Design</a:t>
            </a:r>
          </a:p>
          <a:p>
            <a:pPr marL="285750" indent="-285750">
              <a:buClr>
                <a:schemeClr val="accent6"/>
              </a:buClr>
              <a:buFont typeface="Arial" panose="020B0604020202020204" pitchFamily="34" charset="0"/>
              <a:buChar char="•"/>
            </a:pPr>
            <a:r>
              <a:rPr lang="en-IN" sz="1600" dirty="0">
                <a:solidFill>
                  <a:schemeClr val="tx1"/>
                </a:solidFill>
                <a:latin typeface="Quantico" panose="020B0604020202020204" charset="0"/>
              </a:rPr>
              <a:t>Cheaper </a:t>
            </a:r>
            <a:r>
              <a:rPr lang="en-IN" sz="1600" dirty="0" smtClean="0">
                <a:solidFill>
                  <a:schemeClr val="tx1"/>
                </a:solidFill>
                <a:latin typeface="Quantico" panose="020B0604020202020204" charset="0"/>
              </a:rPr>
              <a:t>Cost</a:t>
            </a:r>
          </a:p>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95% Accuracy</a:t>
            </a:r>
          </a:p>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Provides Analytics</a:t>
            </a:r>
          </a:p>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Simple and Reliable</a:t>
            </a:r>
          </a:p>
          <a:p>
            <a:pPr marL="285750" indent="-285750">
              <a:buClr>
                <a:schemeClr val="accent6"/>
              </a:buClr>
              <a:buFont typeface="Arial" panose="020B0604020202020204" pitchFamily="34" charset="0"/>
              <a:buChar char="•"/>
            </a:pPr>
            <a:r>
              <a:rPr lang="en-IN" sz="1600" dirty="0">
                <a:solidFill>
                  <a:schemeClr val="tx1"/>
                </a:solidFill>
                <a:latin typeface="Quantico" panose="020B0604020202020204" charset="0"/>
              </a:rPr>
              <a:t>Fatigue Prediction</a:t>
            </a:r>
          </a:p>
          <a:p>
            <a:pPr marL="285750" indent="-285750">
              <a:buClr>
                <a:schemeClr val="accent6"/>
              </a:buClr>
              <a:buFont typeface="Arial" panose="020B0604020202020204" pitchFamily="34" charset="0"/>
              <a:buChar char="•"/>
            </a:pPr>
            <a:r>
              <a:rPr lang="en-IN" sz="1600" dirty="0">
                <a:solidFill>
                  <a:schemeClr val="tx1"/>
                </a:solidFill>
                <a:latin typeface="Quantico" panose="020B0604020202020204" charset="0"/>
              </a:rPr>
              <a:t>Optimal Rest </a:t>
            </a:r>
            <a:r>
              <a:rPr lang="en-IN" sz="1600" dirty="0" smtClean="0">
                <a:solidFill>
                  <a:schemeClr val="tx1"/>
                </a:solidFill>
                <a:latin typeface="Quantico" panose="020B0604020202020204" charset="0"/>
              </a:rPr>
              <a:t>Breaks</a:t>
            </a:r>
          </a:p>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Scalable and Expandable</a:t>
            </a:r>
          </a:p>
          <a:p>
            <a:pPr marL="285750" indent="-285750">
              <a:buClr>
                <a:schemeClr val="accent6"/>
              </a:buClr>
              <a:buFont typeface="Arial" panose="020B0604020202020204" pitchFamily="34" charset="0"/>
              <a:buChar char="•"/>
            </a:pPr>
            <a:r>
              <a:rPr lang="en-IN" sz="1600" dirty="0" smtClean="0">
                <a:solidFill>
                  <a:schemeClr val="tx1"/>
                </a:solidFill>
                <a:latin typeface="Quantico" panose="020B0604020202020204" charset="0"/>
              </a:rPr>
              <a:t>Versatile </a:t>
            </a:r>
          </a:p>
          <a:p>
            <a:pPr>
              <a:buClr>
                <a:schemeClr val="accent6"/>
              </a:buClr>
            </a:pPr>
            <a:endParaRPr lang="en-US" sz="1600" dirty="0">
              <a:solidFill>
                <a:schemeClr val="tx1"/>
              </a:solidFill>
              <a:latin typeface="Quantico" panose="020B0604020202020204" charset="0"/>
            </a:endParaRPr>
          </a:p>
        </p:txBody>
      </p:sp>
    </p:spTree>
    <p:extLst>
      <p:ext uri="{BB962C8B-B14F-4D97-AF65-F5344CB8AC3E}">
        <p14:creationId xmlns:p14="http://schemas.microsoft.com/office/powerpoint/2010/main" val="596964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latin typeface="Origin Tech Demo" pitchFamily="2" charset="0"/>
              </a:rPr>
              <a:t>Product </a:t>
            </a:r>
            <a:br>
              <a:rPr lang="en" sz="4000" dirty="0" smtClean="0">
                <a:latin typeface="Origin Tech Demo" pitchFamily="2" charset="0"/>
              </a:rPr>
            </a:br>
            <a:r>
              <a:rPr lang="en" sz="4000" dirty="0" smtClean="0">
                <a:latin typeface="Origin Tech Demo" pitchFamily="2" charset="0"/>
              </a:rPr>
              <a:t>Demo</a:t>
            </a:r>
            <a:endParaRPr sz="4000" dirty="0">
              <a:latin typeface="Origin Tech Demo" pitchFamily="2" charset="0"/>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Origin Tech Demo" pitchFamily="2" charset="0"/>
              </a:rPr>
              <a:t>04</a:t>
            </a:r>
            <a:endParaRPr dirty="0">
              <a:latin typeface="Origin Tech Demo" pitchFamily="2" charset="0"/>
            </a:endParaRPr>
          </a:p>
        </p:txBody>
      </p:sp>
      <p:sp>
        <p:nvSpPr>
          <p:cNvPr id="276" name="Google Shape;276;p31"/>
          <p:cNvSpPr txBox="1"/>
          <p:nvPr/>
        </p:nvSpPr>
        <p:spPr>
          <a:xfrm>
            <a:off x="997225" y="1181686"/>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b="1" dirty="0">
                <a:solidFill>
                  <a:srgbClr val="888888"/>
                </a:solidFill>
                <a:latin typeface="Quantico"/>
                <a:ea typeface="Quantico"/>
                <a:cs typeface="Quantico"/>
                <a:sym typeface="Quantico"/>
              </a:rPr>
              <a:t>&lt;/&gt;</a:t>
            </a:r>
            <a:endParaRPr sz="3600" b="1" dirty="0">
              <a:solidFill>
                <a:srgbClr val="888888"/>
              </a:solidFill>
            </a:endParaRPr>
          </a:p>
        </p:txBody>
      </p:sp>
      <p:sp>
        <p:nvSpPr>
          <p:cNvPr id="279" name="Google Shape;279;p31"/>
          <p:cNvSpPr txBox="1"/>
          <p:nvPr/>
        </p:nvSpPr>
        <p:spPr>
          <a:xfrm>
            <a:off x="4445072" y="3798321"/>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b="1" dirty="0">
                <a:solidFill>
                  <a:srgbClr val="888888"/>
                </a:solidFill>
              </a:rPr>
              <a:t>{</a:t>
            </a:r>
            <a:r>
              <a:rPr lang="en" sz="3600" b="1" dirty="0" smtClean="0">
                <a:solidFill>
                  <a:srgbClr val="888888"/>
                </a:solidFill>
              </a:rPr>
              <a:t> / }</a:t>
            </a:r>
            <a:endParaRPr sz="3600" b="1" dirty="0">
              <a:solidFill>
                <a:srgbClr val="888888"/>
              </a:solidFill>
            </a:endParaRPr>
          </a:p>
        </p:txBody>
      </p:sp>
      <p:grpSp>
        <p:nvGrpSpPr>
          <p:cNvPr id="17" name="Group 16"/>
          <p:cNvGrpSpPr/>
          <p:nvPr/>
        </p:nvGrpSpPr>
        <p:grpSpPr>
          <a:xfrm>
            <a:off x="876842" y="797125"/>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19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lt2"/>
                </a:solidFill>
              </a:rPr>
              <a:t> </a:t>
            </a:r>
            <a:r>
              <a:rPr lang="en" dirty="0" smtClean="0"/>
              <a:t>Our model </a:t>
            </a:r>
            <a:endParaRPr dirty="0"/>
          </a:p>
        </p:txBody>
      </p:sp>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3203787" y="1618827"/>
            <a:ext cx="1140056" cy="738664"/>
          </a:xfrm>
          <a:prstGeom prst="rect">
            <a:avLst/>
          </a:prstGeom>
          <a:noFill/>
        </p:spPr>
        <p:txBody>
          <a:bodyPr wrap="none" rtlCol="0">
            <a:spAutoFit/>
          </a:bodyPr>
          <a:lstStyle/>
          <a:p>
            <a:r>
              <a:rPr lang="en-IN" dirty="0" err="1" smtClean="0"/>
              <a:t>Scrreenshit</a:t>
            </a:r>
            <a:endParaRPr lang="en-IN" dirty="0" smtClean="0"/>
          </a:p>
          <a:p>
            <a:r>
              <a:rPr lang="en-IN" dirty="0" smtClean="0"/>
              <a:t>Video demo</a:t>
            </a:r>
          </a:p>
          <a:p>
            <a:endParaRPr lang="en-US" dirty="0"/>
          </a:p>
        </p:txBody>
      </p:sp>
    </p:spTree>
    <p:extLst>
      <p:ext uri="{BB962C8B-B14F-4D97-AF65-F5344CB8AC3E}">
        <p14:creationId xmlns:p14="http://schemas.microsoft.com/office/powerpoint/2010/main" val="2526932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t>DEMO of Webpage</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0830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latin typeface="Origin Tech Demo" pitchFamily="2" charset="0"/>
              </a:rPr>
              <a:t>Future </a:t>
            </a:r>
            <a:br>
              <a:rPr lang="en" sz="4000" dirty="0" smtClean="0">
                <a:latin typeface="Origin Tech Demo" pitchFamily="2" charset="0"/>
              </a:rPr>
            </a:br>
            <a:r>
              <a:rPr lang="en" sz="2800" dirty="0" smtClean="0">
                <a:latin typeface="Origin Tech Demo" pitchFamily="2" charset="0"/>
              </a:rPr>
              <a:t>and</a:t>
            </a:r>
            <a:r>
              <a:rPr lang="en" sz="4000" dirty="0" smtClean="0">
                <a:latin typeface="Origin Tech Demo" pitchFamily="2" charset="0"/>
              </a:rPr>
              <a:t/>
            </a:r>
            <a:br>
              <a:rPr lang="en" sz="4000" dirty="0" smtClean="0">
                <a:latin typeface="Origin Tech Demo" pitchFamily="2" charset="0"/>
              </a:rPr>
            </a:br>
            <a:r>
              <a:rPr lang="en" sz="4000" dirty="0" smtClean="0">
                <a:latin typeface="Origin Tech Demo" pitchFamily="2" charset="0"/>
              </a:rPr>
              <a:t>beyond</a:t>
            </a:r>
            <a:endParaRPr sz="4000" dirty="0">
              <a:latin typeface="Origin Tech Demo" pitchFamily="2" charset="0"/>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Origin Tech Demo" pitchFamily="2" charset="0"/>
              </a:rPr>
              <a:t>05</a:t>
            </a:r>
            <a:endParaRPr dirty="0">
              <a:latin typeface="Origin Tech Demo" pitchFamily="2" charset="0"/>
            </a:endParaRPr>
          </a:p>
        </p:txBody>
      </p:sp>
      <p:sp>
        <p:nvSpPr>
          <p:cNvPr id="276" name="Google Shape;276;p31"/>
          <p:cNvSpPr txBox="1"/>
          <p:nvPr/>
        </p:nvSpPr>
        <p:spPr>
          <a:xfrm>
            <a:off x="997225" y="1181686"/>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b="1" dirty="0">
                <a:solidFill>
                  <a:srgbClr val="888888"/>
                </a:solidFill>
                <a:latin typeface="Quantico"/>
                <a:ea typeface="Quantico"/>
                <a:cs typeface="Quantico"/>
                <a:sym typeface="Quantico"/>
              </a:rPr>
              <a:t>&lt;/&gt;</a:t>
            </a:r>
            <a:endParaRPr sz="3600" b="1" dirty="0">
              <a:solidFill>
                <a:srgbClr val="888888"/>
              </a:solidFill>
            </a:endParaRPr>
          </a:p>
        </p:txBody>
      </p:sp>
      <p:sp>
        <p:nvSpPr>
          <p:cNvPr id="279" name="Google Shape;279;p31"/>
          <p:cNvSpPr txBox="1"/>
          <p:nvPr/>
        </p:nvSpPr>
        <p:spPr>
          <a:xfrm>
            <a:off x="4445072" y="3798321"/>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b="1" dirty="0">
                <a:solidFill>
                  <a:srgbClr val="888888"/>
                </a:solidFill>
              </a:rPr>
              <a:t>{</a:t>
            </a:r>
            <a:r>
              <a:rPr lang="en" sz="3600" b="1" dirty="0" smtClean="0">
                <a:solidFill>
                  <a:srgbClr val="888888"/>
                </a:solidFill>
              </a:rPr>
              <a:t> / }</a:t>
            </a:r>
            <a:endParaRPr sz="3600" b="1" dirty="0">
              <a:solidFill>
                <a:srgbClr val="888888"/>
              </a:solidFill>
            </a:endParaRPr>
          </a:p>
        </p:txBody>
      </p:sp>
      <p:grpSp>
        <p:nvGrpSpPr>
          <p:cNvPr id="17" name="Group 16"/>
          <p:cNvGrpSpPr/>
          <p:nvPr/>
        </p:nvGrpSpPr>
        <p:grpSpPr>
          <a:xfrm>
            <a:off x="876842" y="797125"/>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1392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22188" y="38265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lt2"/>
                </a:solidFill>
              </a:rPr>
              <a:t> </a:t>
            </a:r>
            <a:r>
              <a:rPr lang="en" dirty="0" smtClean="0"/>
              <a:t>Sleep</a:t>
            </a:r>
            <a:r>
              <a:rPr lang="en" dirty="0" smtClean="0">
                <a:solidFill>
                  <a:srgbClr val="00B0F0"/>
                </a:solidFill>
              </a:rPr>
              <a:t>Sense</a:t>
            </a:r>
            <a:endParaRPr dirty="0">
              <a:solidFill>
                <a:srgbClr val="00B0F0"/>
              </a:solidFill>
            </a:endParaRPr>
          </a:p>
        </p:txBody>
      </p:sp>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534365" y="1031828"/>
            <a:ext cx="7946773" cy="3416320"/>
          </a:xfrm>
          <a:prstGeom prst="rect">
            <a:avLst/>
          </a:prstGeom>
          <a:noFill/>
        </p:spPr>
        <p:txBody>
          <a:bodyPr wrap="square" rtlCol="0">
            <a:spAutoFit/>
          </a:bodyPr>
          <a:lstStyle/>
          <a:p>
            <a:pPr marL="285750" indent="-285750" algn="just">
              <a:buClr>
                <a:schemeClr val="accent6"/>
              </a:buClr>
              <a:buFont typeface="Arial" panose="020B0604020202020204" pitchFamily="34" charset="0"/>
              <a:buChar char="•"/>
            </a:pPr>
            <a:r>
              <a:rPr lang="en-IN" sz="1200" dirty="0" smtClean="0">
                <a:solidFill>
                  <a:schemeClr val="tx1"/>
                </a:solidFill>
                <a:latin typeface="Quantico" panose="020B0604020202020204" charset="0"/>
              </a:rPr>
              <a:t>SleepSense will be a attachment for car which can be powered by a </a:t>
            </a:r>
            <a:r>
              <a:rPr lang="en-IN" sz="1200" dirty="0" err="1" smtClean="0">
                <a:solidFill>
                  <a:schemeClr val="tx1"/>
                </a:solidFill>
                <a:latin typeface="Quantico" panose="020B0604020202020204" charset="0"/>
              </a:rPr>
              <a:t>usb</a:t>
            </a:r>
            <a:r>
              <a:rPr lang="en-IN" sz="1200" dirty="0" smtClean="0">
                <a:solidFill>
                  <a:schemeClr val="tx1"/>
                </a:solidFill>
                <a:latin typeface="Quantico" panose="020B0604020202020204" charset="0"/>
              </a:rPr>
              <a:t> cable and provide the functionality it is implementation.</a:t>
            </a:r>
          </a:p>
          <a:p>
            <a:pPr marL="285750" indent="-285750" algn="just">
              <a:buClr>
                <a:schemeClr val="accent6"/>
              </a:buClr>
              <a:buFont typeface="Arial" panose="020B0604020202020204" pitchFamily="34" charset="0"/>
              <a:buChar char="•"/>
            </a:pPr>
            <a:endParaRPr lang="en-IN" sz="1200" dirty="0" smtClean="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US" sz="1200" dirty="0" smtClean="0">
                <a:solidFill>
                  <a:schemeClr val="tx1"/>
                </a:solidFill>
                <a:latin typeface="Quantico" panose="020B0604020202020204" charset="0"/>
              </a:rPr>
              <a:t>SleepSense </a:t>
            </a:r>
            <a:r>
              <a:rPr lang="en-US" sz="1200" dirty="0">
                <a:solidFill>
                  <a:schemeClr val="tx1"/>
                </a:solidFill>
                <a:latin typeface="Quantico" panose="020B0604020202020204" charset="0"/>
              </a:rPr>
              <a:t>utilizes </a:t>
            </a:r>
            <a:r>
              <a:rPr lang="en-US" sz="1200" dirty="0" smtClean="0">
                <a:solidFill>
                  <a:schemeClr val="tx1"/>
                </a:solidFill>
                <a:latin typeface="Quantico" panose="020B0604020202020204" charset="0"/>
              </a:rPr>
              <a:t>eye-tracking to </a:t>
            </a:r>
            <a:r>
              <a:rPr lang="en-US" sz="1200" dirty="0">
                <a:solidFill>
                  <a:schemeClr val="tx1"/>
                </a:solidFill>
                <a:latin typeface="Quantico" panose="020B0604020202020204" charset="0"/>
              </a:rPr>
              <a:t>accurately detect signs of drowsiness in real-time</a:t>
            </a:r>
            <a:r>
              <a:rPr lang="en-US" sz="1200" dirty="0" smtClean="0">
                <a:solidFill>
                  <a:schemeClr val="tx1"/>
                </a:solidFill>
                <a:latin typeface="Quantico" panose="020B0604020202020204" charset="0"/>
              </a:rPr>
              <a:t>.</a:t>
            </a:r>
          </a:p>
          <a:p>
            <a:pPr marL="285750" indent="-285750" algn="just">
              <a:buClr>
                <a:schemeClr val="accent6"/>
              </a:buClr>
              <a:buFont typeface="Arial" panose="020B0604020202020204" pitchFamily="34" charset="0"/>
              <a:buChar char="•"/>
            </a:pPr>
            <a:endParaRPr lang="en-US" sz="1200" dirty="0" smtClean="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US" sz="1200" dirty="0">
                <a:solidFill>
                  <a:schemeClr val="tx1"/>
                </a:solidFill>
                <a:latin typeface="Quantico" panose="020B0604020202020204" charset="0"/>
              </a:rPr>
              <a:t>When SleepSense detects drowsiness, it immediately sends alerts and warnings to the driver. These can be in the form of audible </a:t>
            </a:r>
            <a:r>
              <a:rPr lang="en-US" sz="1200" dirty="0" smtClean="0">
                <a:solidFill>
                  <a:schemeClr val="tx1"/>
                </a:solidFill>
                <a:latin typeface="Quantico" panose="020B0604020202020204" charset="0"/>
              </a:rPr>
              <a:t>alarms</a:t>
            </a:r>
          </a:p>
          <a:p>
            <a:pPr marL="285750" indent="-285750" algn="just">
              <a:buClr>
                <a:schemeClr val="accent6"/>
              </a:buClr>
              <a:buFont typeface="Arial" panose="020B0604020202020204" pitchFamily="34" charset="0"/>
              <a:buChar char="•"/>
            </a:pPr>
            <a:endParaRPr lang="en-US" sz="1200" dirty="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US" sz="1200" dirty="0">
                <a:solidFill>
                  <a:schemeClr val="tx1"/>
                </a:solidFill>
                <a:latin typeface="Quantico" panose="020B0604020202020204" charset="0"/>
              </a:rPr>
              <a:t>SleepSense suggests actions like taking a break, drinking water, opening the window, or playing energizing music. These tailored suggestions help you maintain optimal alertness on the </a:t>
            </a:r>
            <a:r>
              <a:rPr lang="en-US" sz="1200" dirty="0" smtClean="0">
                <a:solidFill>
                  <a:schemeClr val="tx1"/>
                </a:solidFill>
                <a:latin typeface="Quantico" panose="020B0604020202020204" charset="0"/>
              </a:rPr>
              <a:t>road</a:t>
            </a:r>
          </a:p>
          <a:p>
            <a:pPr marL="285750" indent="-285750" algn="just">
              <a:buClr>
                <a:schemeClr val="accent6"/>
              </a:buClr>
              <a:buFont typeface="Arial" panose="020B0604020202020204" pitchFamily="34" charset="0"/>
              <a:buChar char="•"/>
            </a:pPr>
            <a:endParaRPr lang="en-US" sz="1200" dirty="0" smtClean="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US" sz="1200" dirty="0">
                <a:solidFill>
                  <a:schemeClr val="tx1"/>
                </a:solidFill>
                <a:latin typeface="Quantico" panose="020B0604020202020204" charset="0"/>
              </a:rPr>
              <a:t> SleepSense is designed for hassle-free installation on any car </a:t>
            </a:r>
            <a:r>
              <a:rPr lang="en-US" sz="1200" dirty="0" smtClean="0">
                <a:solidFill>
                  <a:schemeClr val="tx1"/>
                </a:solidFill>
                <a:latin typeface="Quantico" panose="020B0604020202020204" charset="0"/>
              </a:rPr>
              <a:t>dashboard there is just a 3M tape at bottom peal and stick and then plug that’s it</a:t>
            </a:r>
          </a:p>
          <a:p>
            <a:pPr marL="285750" indent="-285750" algn="just">
              <a:buClr>
                <a:schemeClr val="accent6"/>
              </a:buClr>
              <a:buFont typeface="Arial" panose="020B0604020202020204" pitchFamily="34" charset="0"/>
              <a:buChar char="•"/>
            </a:pPr>
            <a:endParaRPr lang="en-US" sz="1200" dirty="0" smtClean="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IN" sz="1200" dirty="0" smtClean="0">
                <a:solidFill>
                  <a:schemeClr val="tx1"/>
                </a:solidFill>
                <a:latin typeface="Quantico" panose="020B0604020202020204" charset="0"/>
              </a:rPr>
              <a:t>No downtime! No Internet Required Whatsoever</a:t>
            </a:r>
          </a:p>
          <a:p>
            <a:pPr marL="285750" indent="-285750" algn="just">
              <a:buClr>
                <a:schemeClr val="accent6"/>
              </a:buClr>
              <a:buFont typeface="Arial" panose="020B0604020202020204" pitchFamily="34" charset="0"/>
              <a:buChar char="•"/>
            </a:pPr>
            <a:endParaRPr lang="en-IN" sz="1200" dirty="0" smtClean="0">
              <a:solidFill>
                <a:schemeClr val="tx1"/>
              </a:solidFill>
              <a:latin typeface="Quantico" panose="020B0604020202020204" charset="0"/>
            </a:endParaRPr>
          </a:p>
          <a:p>
            <a:pPr marL="285750" indent="-285750" algn="just">
              <a:buClr>
                <a:schemeClr val="accent6"/>
              </a:buClr>
              <a:buFont typeface="Arial" panose="020B0604020202020204" pitchFamily="34" charset="0"/>
              <a:buChar char="•"/>
            </a:pPr>
            <a:r>
              <a:rPr lang="en-US" sz="1200" dirty="0">
                <a:solidFill>
                  <a:schemeClr val="tx1"/>
                </a:solidFill>
                <a:latin typeface="Quantico" panose="020B0604020202020204" charset="0"/>
              </a:rPr>
              <a:t>SleepSense not only detects drowsiness but also collects valuable data on your driving patterns and sleep-related behaviors. By analyzing this </a:t>
            </a:r>
            <a:r>
              <a:rPr lang="en-US" sz="1200" dirty="0" smtClean="0">
                <a:solidFill>
                  <a:schemeClr val="tx1"/>
                </a:solidFill>
                <a:latin typeface="Quantico" panose="020B0604020202020204" charset="0"/>
              </a:rPr>
              <a:t>data and provides </a:t>
            </a:r>
            <a:r>
              <a:rPr lang="en-US" sz="1200" dirty="0">
                <a:solidFill>
                  <a:schemeClr val="tx1"/>
                </a:solidFill>
                <a:latin typeface="Quantico" panose="020B0604020202020204" charset="0"/>
              </a:rPr>
              <a:t>you with insights and reports</a:t>
            </a:r>
          </a:p>
        </p:txBody>
      </p:sp>
    </p:spTree>
    <p:extLst>
      <p:ext uri="{BB962C8B-B14F-4D97-AF65-F5344CB8AC3E}">
        <p14:creationId xmlns:p14="http://schemas.microsoft.com/office/powerpoint/2010/main" val="1178699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solidFill>
                  <a:schemeClr val="accent2"/>
                </a:solidFill>
              </a:rPr>
              <a:t>		    </a:t>
            </a:r>
            <a:r>
              <a:rPr lang="en" dirty="0" smtClean="0"/>
              <a:t>Cost </a:t>
            </a:r>
            <a:r>
              <a:rPr lang="en" dirty="0" smtClean="0"/>
              <a:t>estimates</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hart 4"/>
          <p:cNvGraphicFramePr/>
          <p:nvPr>
            <p:extLst>
              <p:ext uri="{D42A27DB-BD31-4B8C-83A1-F6EECF244321}">
                <p14:modId xmlns:p14="http://schemas.microsoft.com/office/powerpoint/2010/main" val="198835342"/>
              </p:ext>
            </p:extLst>
          </p:nvPr>
        </p:nvGraphicFramePr>
        <p:xfrm>
          <a:off x="1747566" y="1031828"/>
          <a:ext cx="5450403" cy="33843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42642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t>Prototype</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3"/>
          <a:stretch>
            <a:fillRect/>
          </a:stretch>
        </p:blipFill>
        <p:spPr>
          <a:xfrm>
            <a:off x="4445283" y="914399"/>
            <a:ext cx="3978705" cy="32036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906" y="1825437"/>
            <a:ext cx="2407483" cy="2101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5097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238" name="Google Shape;238;p29"/>
          <p:cNvSpPr txBox="1">
            <a:spLocks noGrp="1"/>
          </p:cNvSpPr>
          <p:nvPr>
            <p:ph type="title" idx="2"/>
          </p:nvPr>
        </p:nvSpPr>
        <p:spPr>
          <a:xfrm>
            <a:off x="1113997" y="1269525"/>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t>
            </a:r>
            <a:r>
              <a:rPr lang="en" dirty="0" smtClean="0"/>
              <a:t>01</a:t>
            </a:r>
            <a:endParaRPr dirty="0">
              <a:solidFill>
                <a:schemeClr val="accent2"/>
              </a:solidFill>
            </a:endParaRPr>
          </a:p>
        </p:txBody>
      </p:sp>
      <p:sp>
        <p:nvSpPr>
          <p:cNvPr id="239" name="Google Shape;239;p29"/>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t>Problem</a:t>
            </a:r>
            <a:endParaRPr sz="2000" dirty="0"/>
          </a:p>
        </p:txBody>
      </p:sp>
      <p:sp>
        <p:nvSpPr>
          <p:cNvPr id="240" name="Google Shape;240;p29"/>
          <p:cNvSpPr txBox="1">
            <a:spLocks noGrp="1"/>
          </p:cNvSpPr>
          <p:nvPr>
            <p:ph type="title" idx="4"/>
          </p:nvPr>
        </p:nvSpPr>
        <p:spPr>
          <a:xfrm>
            <a:off x="1113997" y="2283824"/>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241" name="Google Shape;241;p29"/>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Model </a:t>
            </a:r>
            <a:r>
              <a:rPr lang="en-IN" dirty="0" smtClean="0"/>
              <a:t>Explained !</a:t>
            </a:r>
            <a:endParaRPr dirty="0"/>
          </a:p>
        </p:txBody>
      </p:sp>
      <p:sp>
        <p:nvSpPr>
          <p:cNvPr id="242" name="Google Shape;242;p29"/>
          <p:cNvSpPr txBox="1">
            <a:spLocks noGrp="1"/>
          </p:cNvSpPr>
          <p:nvPr>
            <p:ph type="title" idx="6"/>
          </p:nvPr>
        </p:nvSpPr>
        <p:spPr>
          <a:xfrm>
            <a:off x="1113998" y="3298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solidFill>
                <a:schemeClr val="accent2"/>
              </a:solidFill>
            </a:endParaRPr>
          </a:p>
        </p:txBody>
      </p:sp>
      <p:sp>
        <p:nvSpPr>
          <p:cNvPr id="243" name="Google Shape;243;p29"/>
          <p:cNvSpPr txBox="1">
            <a:spLocks noGrp="1"/>
          </p:cNvSpPr>
          <p:nvPr>
            <p:ph type="title" idx="7"/>
          </p:nvPr>
        </p:nvSpPr>
        <p:spPr>
          <a:xfrm>
            <a:off x="4965997" y="1270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solidFill>
                <a:schemeClr val="accent2"/>
              </a:solidFill>
            </a:endParaRPr>
          </a:p>
        </p:txBody>
      </p:sp>
      <p:sp>
        <p:nvSpPr>
          <p:cNvPr id="244" name="Google Shape;244;p29"/>
          <p:cNvSpPr txBox="1">
            <a:spLocks noGrp="1"/>
          </p:cNvSpPr>
          <p:nvPr>
            <p:ph type="ctrTitle" idx="8"/>
          </p:nvPr>
        </p:nvSpPr>
        <p:spPr>
          <a:xfrm>
            <a:off x="4966007" y="1879725"/>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Product </a:t>
            </a:r>
            <a:r>
              <a:rPr lang="en" dirty="0" smtClean="0"/>
              <a:t>Demo</a:t>
            </a:r>
            <a:endParaRPr dirty="0"/>
          </a:p>
        </p:txBody>
      </p:sp>
      <p:sp>
        <p:nvSpPr>
          <p:cNvPr id="245" name="Google Shape;245;p29"/>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1"/>
                </a:solidFill>
              </a:rPr>
              <a:t> </a:t>
            </a:r>
            <a:r>
              <a:rPr lang="en" dirty="0"/>
              <a:t>Table of contents</a:t>
            </a:r>
            <a:endParaRPr dirty="0"/>
          </a:p>
        </p:txBody>
      </p:sp>
      <p:sp>
        <p:nvSpPr>
          <p:cNvPr id="246" name="Google Shape;246;p29"/>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t>Future and Beyond</a:t>
            </a:r>
            <a:endParaRPr dirty="0"/>
          </a:p>
        </p:txBody>
      </p:sp>
      <p:sp>
        <p:nvSpPr>
          <p:cNvPr id="247" name="Google Shape;247;p29"/>
          <p:cNvSpPr txBox="1">
            <a:spLocks noGrp="1"/>
          </p:cNvSpPr>
          <p:nvPr>
            <p:ph type="title" idx="14"/>
          </p:nvPr>
        </p:nvSpPr>
        <p:spPr>
          <a:xfrm>
            <a:off x="4965997" y="2283824"/>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05</a:t>
            </a:r>
            <a:r>
              <a:rPr lang="en" dirty="0"/>
              <a:t>}</a:t>
            </a:r>
            <a:endParaRPr dirty="0">
              <a:solidFill>
                <a:schemeClr val="accent2"/>
              </a:solidFill>
            </a:endParaRPr>
          </a:p>
        </p:txBody>
      </p:sp>
      <p:grpSp>
        <p:nvGrpSpPr>
          <p:cNvPr id="17" name="Group 16"/>
          <p:cNvGrpSpPr/>
          <p:nvPr/>
        </p:nvGrpSpPr>
        <p:grpSpPr>
          <a:xfrm>
            <a:off x="477215" y="241150"/>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t>Target Audiance</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1195754" y="1375508"/>
            <a:ext cx="5283200" cy="954107"/>
          </a:xfrm>
          <a:prstGeom prst="rect">
            <a:avLst/>
          </a:prstGeom>
          <a:noFill/>
        </p:spPr>
        <p:txBody>
          <a:bodyPr wrap="square" rtlCol="0">
            <a:spAutoFit/>
          </a:bodyPr>
          <a:lstStyle/>
          <a:p>
            <a:r>
              <a:rPr lang="en-IN" dirty="0" smtClean="0">
                <a:solidFill>
                  <a:schemeClr val="tx1"/>
                </a:solidFill>
              </a:rPr>
              <a:t>Truck Driver</a:t>
            </a:r>
          </a:p>
          <a:p>
            <a:r>
              <a:rPr lang="en-IN" dirty="0" smtClean="0">
                <a:solidFill>
                  <a:schemeClr val="tx1"/>
                </a:solidFill>
              </a:rPr>
              <a:t>Retail Consumers</a:t>
            </a:r>
          </a:p>
          <a:p>
            <a:r>
              <a:rPr lang="en-IN" dirty="0">
                <a:solidFill>
                  <a:schemeClr val="tx1"/>
                </a:solidFill>
              </a:rPr>
              <a:t>Security Firm‘s </a:t>
            </a:r>
            <a:endParaRPr lang="en-IN" dirty="0" smtClean="0">
              <a:solidFill>
                <a:schemeClr val="tx1"/>
              </a:solidFill>
            </a:endParaRPr>
          </a:p>
          <a:p>
            <a:r>
              <a:rPr lang="en-IN" dirty="0" smtClean="0">
                <a:solidFill>
                  <a:schemeClr val="tx1"/>
                </a:solidFill>
              </a:rPr>
              <a:t>Government and Analytics</a:t>
            </a:r>
          </a:p>
        </p:txBody>
      </p:sp>
    </p:spTree>
    <p:extLst>
      <p:ext uri="{BB962C8B-B14F-4D97-AF65-F5344CB8AC3E}">
        <p14:creationId xmlns:p14="http://schemas.microsoft.com/office/powerpoint/2010/main" val="2644964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t>More Advance Truck Manangment </a:t>
            </a:r>
            <a:br>
              <a:rPr lang="en" dirty="0" smtClean="0"/>
            </a:br>
            <a:r>
              <a:rPr lang="en" dirty="0" smtClean="0"/>
              <a:t>     </a:t>
            </a:r>
            <a:r>
              <a:rPr lang="en" dirty="0" smtClean="0"/>
              <a:t>System </a:t>
            </a:r>
            <a:r>
              <a:rPr lang="en" b="1" dirty="0" smtClean="0"/>
              <a:t>/&gt;</a:t>
            </a:r>
            <a:endParaRPr b="1"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7549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2" name="Google Shape;652;p48"/>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solidFill>
              </a:rPr>
              <a:t>&lt;/</a:t>
            </a:r>
            <a:r>
              <a:rPr lang="en" dirty="0">
                <a:solidFill>
                  <a:schemeClr val="accent2"/>
                </a:solidFill>
              </a:rPr>
              <a:t> </a:t>
            </a:r>
            <a:r>
              <a:rPr lang="en-IN" dirty="0" smtClean="0">
                <a:latin typeface="Origin Tech Demo" pitchFamily="2" charset="0"/>
              </a:rPr>
              <a:t>References</a:t>
            </a:r>
            <a:r>
              <a:rPr lang="en-IN" dirty="0" smtClean="0"/>
              <a:t> </a:t>
            </a:r>
            <a:endParaRPr dirty="0"/>
          </a:p>
        </p:txBody>
      </p:sp>
      <p:sp>
        <p:nvSpPr>
          <p:cNvPr id="653" name="Google Shape;653;p48"/>
          <p:cNvSpPr txBox="1"/>
          <p:nvPr/>
        </p:nvSpPr>
        <p:spPr>
          <a:xfrm>
            <a:off x="7592895" y="3684693"/>
            <a:ext cx="831093" cy="77696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4000" b="1" dirty="0">
                <a:solidFill>
                  <a:srgbClr val="888888"/>
                </a:solidFill>
                <a:latin typeface="Quantico"/>
                <a:ea typeface="Quantico"/>
                <a:cs typeface="Quantico"/>
                <a:sym typeface="Quantico"/>
              </a:rPr>
              <a:t>/&gt;</a:t>
            </a:r>
            <a:endParaRPr sz="3600" b="1" dirty="0">
              <a:solidFill>
                <a:srgbClr val="888888"/>
              </a:solidFill>
            </a:endParaRPr>
          </a:p>
        </p:txBody>
      </p:sp>
      <p:grpSp>
        <p:nvGrpSpPr>
          <p:cNvPr id="654" name="Google Shape;654;p48"/>
          <p:cNvGrpSpPr/>
          <p:nvPr/>
        </p:nvGrpSpPr>
        <p:grpSpPr>
          <a:xfrm>
            <a:off x="6139775" y="1601350"/>
            <a:ext cx="2119748" cy="1127400"/>
            <a:chOff x="4924170" y="3441525"/>
            <a:chExt cx="3447305" cy="1127400"/>
          </a:xfrm>
        </p:grpSpPr>
        <p:sp>
          <p:nvSpPr>
            <p:cNvPr id="655" name="Google Shape;655;p48"/>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8"/>
          <p:cNvSpPr txBox="1"/>
          <p:nvPr/>
        </p:nvSpPr>
        <p:spPr>
          <a:xfrm>
            <a:off x="6591257" y="1920750"/>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dirty="0">
                <a:solidFill>
                  <a:schemeClr val="accent2"/>
                </a:solidFill>
              </a:rPr>
              <a:t>}</a:t>
            </a:r>
            <a:r>
              <a:rPr lang="en" sz="3600" dirty="0">
                <a:solidFill>
                  <a:schemeClr val="dk1"/>
                </a:solidFill>
              </a:rPr>
              <a:t> /&gt; </a:t>
            </a:r>
            <a:r>
              <a:rPr lang="en" sz="3600" dirty="0">
                <a:solidFill>
                  <a:schemeClr val="accent1"/>
                </a:solidFill>
              </a:rPr>
              <a:t>[</a:t>
            </a:r>
            <a:endParaRPr sz="3600" dirty="0">
              <a:solidFill>
                <a:schemeClr val="accent1"/>
              </a:solidFill>
            </a:endParaRPr>
          </a:p>
        </p:txBody>
      </p:sp>
      <p:grpSp>
        <p:nvGrpSpPr>
          <p:cNvPr id="10" name="Group 9"/>
          <p:cNvGrpSpPr/>
          <p:nvPr/>
        </p:nvGrpSpPr>
        <p:grpSpPr>
          <a:xfrm>
            <a:off x="477215" y="241150"/>
            <a:ext cx="485545" cy="114300"/>
            <a:chOff x="867833" y="778933"/>
            <a:chExt cx="629412" cy="148167"/>
          </a:xfrm>
        </p:grpSpPr>
        <p:sp>
          <p:nvSpPr>
            <p:cNvPr id="11" name="Oval 10"/>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Origin Tech Demo" pitchFamily="2" charset="0"/>
              </a:rPr>
              <a:t>Introduction</a:t>
            </a:r>
            <a:endParaRPr sz="4000" dirty="0">
              <a:latin typeface="Origin Tech Demo" pitchFamily="2" charset="0"/>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Origin Tech Demo" pitchFamily="2" charset="0"/>
              </a:rPr>
              <a:t>01</a:t>
            </a:r>
            <a:endParaRPr dirty="0">
              <a:latin typeface="Origin Tech Demo" pitchFamily="2" charset="0"/>
            </a:endParaRPr>
          </a:p>
        </p:txBody>
      </p:sp>
      <p:sp>
        <p:nvSpPr>
          <p:cNvPr id="276" name="Google Shape;276;p31"/>
          <p:cNvSpPr txBox="1"/>
          <p:nvPr/>
        </p:nvSpPr>
        <p:spPr>
          <a:xfrm>
            <a:off x="997225" y="1181686"/>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b="1" dirty="0">
                <a:solidFill>
                  <a:srgbClr val="888888"/>
                </a:solidFill>
                <a:latin typeface="Quantico"/>
                <a:ea typeface="Quantico"/>
                <a:cs typeface="Quantico"/>
                <a:sym typeface="Quantico"/>
              </a:rPr>
              <a:t>&lt;/&gt;</a:t>
            </a:r>
            <a:endParaRPr sz="3600" b="1" dirty="0">
              <a:solidFill>
                <a:srgbClr val="888888"/>
              </a:solidFill>
            </a:endParaRPr>
          </a:p>
        </p:txBody>
      </p:sp>
      <p:sp>
        <p:nvSpPr>
          <p:cNvPr id="279" name="Google Shape;279;p31"/>
          <p:cNvSpPr txBox="1"/>
          <p:nvPr/>
        </p:nvSpPr>
        <p:spPr>
          <a:xfrm>
            <a:off x="4445072" y="3798321"/>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b="1" dirty="0">
                <a:solidFill>
                  <a:srgbClr val="888888"/>
                </a:solidFill>
              </a:rPr>
              <a:t>{</a:t>
            </a:r>
            <a:r>
              <a:rPr lang="en" sz="3600" b="1" dirty="0" smtClean="0">
                <a:solidFill>
                  <a:srgbClr val="888888"/>
                </a:solidFill>
              </a:rPr>
              <a:t> / }</a:t>
            </a:r>
            <a:endParaRPr sz="3600" b="1" dirty="0">
              <a:solidFill>
                <a:srgbClr val="888888"/>
              </a:solidFill>
            </a:endParaRPr>
          </a:p>
        </p:txBody>
      </p:sp>
      <p:grpSp>
        <p:nvGrpSpPr>
          <p:cNvPr id="17" name="Group 16"/>
          <p:cNvGrpSpPr/>
          <p:nvPr/>
        </p:nvGrpSpPr>
        <p:grpSpPr>
          <a:xfrm>
            <a:off x="876842" y="797125"/>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632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lt2"/>
                </a:solidFill>
              </a:rPr>
              <a:t> </a:t>
            </a:r>
            <a:r>
              <a:rPr lang="en" dirty="0"/>
              <a:t>Introduction</a:t>
            </a:r>
            <a:endParaRPr dirty="0"/>
          </a:p>
        </p:txBody>
      </p:sp>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779338" y="1496907"/>
            <a:ext cx="7572182" cy="1384995"/>
          </a:xfrm>
          <a:prstGeom prst="rect">
            <a:avLst/>
          </a:prstGeom>
          <a:noFill/>
        </p:spPr>
        <p:txBody>
          <a:bodyPr wrap="square" rtlCol="0">
            <a:spAutoFit/>
          </a:bodyPr>
          <a:lstStyle/>
          <a:p>
            <a:r>
              <a:rPr lang="en-IN" dirty="0" smtClean="0">
                <a:solidFill>
                  <a:schemeClr val="tx1"/>
                </a:solidFill>
              </a:rPr>
              <a:t>“</a:t>
            </a:r>
            <a:r>
              <a:rPr lang="en-IN" dirty="0" err="1" smtClean="0">
                <a:solidFill>
                  <a:schemeClr val="tx1"/>
                </a:solidFill>
              </a:rPr>
              <a:t>Lorem</a:t>
            </a:r>
            <a:r>
              <a:rPr lang="en-IN" dirty="0" smtClean="0">
                <a:solidFill>
                  <a:schemeClr val="tx1"/>
                </a:solidFill>
              </a:rPr>
              <a:t> </a:t>
            </a:r>
            <a:r>
              <a:rPr lang="en-IN" dirty="0" err="1" smtClean="0">
                <a:solidFill>
                  <a:schemeClr val="tx1"/>
                </a:solidFill>
              </a:rPr>
              <a:t>impus</a:t>
            </a:r>
            <a:endParaRPr lang="en-IN" dirty="0" smtClean="0">
              <a:solidFill>
                <a:schemeClr val="tx1"/>
              </a:solidFill>
            </a:endParaRPr>
          </a:p>
          <a:p>
            <a:endParaRPr lang="en-IN" dirty="0">
              <a:solidFill>
                <a:schemeClr val="tx1"/>
              </a:solidFill>
            </a:endParaRPr>
          </a:p>
          <a:p>
            <a:r>
              <a:rPr lang="en-IN" dirty="0" smtClean="0">
                <a:solidFill>
                  <a:schemeClr val="tx1"/>
                </a:solidFill>
              </a:rPr>
              <a:t>Sow what we come up with is a drowsy face detector that can track peoples eyes and based on this tells if he/she is drowsy or not in real time and give then a audio alert to wake up. Further more it can also tell give a detailed report of trip after the journey</a:t>
            </a:r>
          </a:p>
          <a:p>
            <a:endParaRPr lang="en-US" dirty="0">
              <a:solidFill>
                <a:schemeClr val="tx1"/>
              </a:solidFill>
            </a:endParaRPr>
          </a:p>
        </p:txBody>
      </p:sp>
    </p:spTree>
    <p:extLst>
      <p:ext uri="{BB962C8B-B14F-4D97-AF65-F5344CB8AC3E}">
        <p14:creationId xmlns:p14="http://schemas.microsoft.com/office/powerpoint/2010/main" val="94334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p>
            <a:pPr lvl="0"/>
            <a:r>
              <a:rPr lang="en-US" sz="4000" dirty="0">
                <a:latin typeface="Origin Tech Demo" pitchFamily="2" charset="0"/>
              </a:rPr>
              <a:t>Problem</a:t>
            </a: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Origin Tech Demo" pitchFamily="2" charset="0"/>
              </a:rPr>
              <a:t>02</a:t>
            </a:r>
            <a:endParaRPr dirty="0">
              <a:latin typeface="Origin Tech Demo" pitchFamily="2" charset="0"/>
            </a:endParaRPr>
          </a:p>
        </p:txBody>
      </p:sp>
      <p:sp>
        <p:nvSpPr>
          <p:cNvPr id="276" name="Google Shape;276;p31"/>
          <p:cNvSpPr txBox="1"/>
          <p:nvPr/>
        </p:nvSpPr>
        <p:spPr>
          <a:xfrm>
            <a:off x="997225" y="1181686"/>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b="1" dirty="0">
                <a:solidFill>
                  <a:srgbClr val="888888"/>
                </a:solidFill>
                <a:latin typeface="Quantico"/>
                <a:ea typeface="Quantico"/>
                <a:cs typeface="Quantico"/>
                <a:sym typeface="Quantico"/>
              </a:rPr>
              <a:t>&lt;/&gt;</a:t>
            </a:r>
            <a:endParaRPr sz="3600" b="1" dirty="0">
              <a:solidFill>
                <a:srgbClr val="888888"/>
              </a:solidFill>
            </a:endParaRPr>
          </a:p>
        </p:txBody>
      </p:sp>
      <p:sp>
        <p:nvSpPr>
          <p:cNvPr id="279" name="Google Shape;279;p31"/>
          <p:cNvSpPr txBox="1"/>
          <p:nvPr/>
        </p:nvSpPr>
        <p:spPr>
          <a:xfrm>
            <a:off x="4445072" y="3798321"/>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b="1" dirty="0">
                <a:solidFill>
                  <a:srgbClr val="888888"/>
                </a:solidFill>
              </a:rPr>
              <a:t>{</a:t>
            </a:r>
            <a:r>
              <a:rPr lang="en" sz="3600" b="1" dirty="0" smtClean="0">
                <a:solidFill>
                  <a:srgbClr val="888888"/>
                </a:solidFill>
              </a:rPr>
              <a:t> / }</a:t>
            </a:r>
            <a:endParaRPr sz="3600" b="1" dirty="0">
              <a:solidFill>
                <a:srgbClr val="888888"/>
              </a:solidFill>
            </a:endParaRPr>
          </a:p>
        </p:txBody>
      </p:sp>
      <p:grpSp>
        <p:nvGrpSpPr>
          <p:cNvPr id="17" name="Group 16"/>
          <p:cNvGrpSpPr/>
          <p:nvPr/>
        </p:nvGrpSpPr>
        <p:grpSpPr>
          <a:xfrm>
            <a:off x="876842" y="797125"/>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0236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362" y="431677"/>
            <a:ext cx="4477248" cy="403091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13" y="517016"/>
            <a:ext cx="3082149" cy="3860240"/>
          </a:xfrm>
          <a:prstGeom prst="rect">
            <a:avLst/>
          </a:prstGeom>
        </p:spPr>
      </p:pic>
      <p:grpSp>
        <p:nvGrpSpPr>
          <p:cNvPr id="13" name="Group 12"/>
          <p:cNvGrpSpPr/>
          <p:nvPr/>
        </p:nvGrpSpPr>
        <p:grpSpPr>
          <a:xfrm>
            <a:off x="477215" y="241150"/>
            <a:ext cx="485545" cy="114300"/>
            <a:chOff x="867833" y="778933"/>
            <a:chExt cx="629412" cy="148167"/>
          </a:xfrm>
        </p:grpSpPr>
        <p:sp>
          <p:nvSpPr>
            <p:cNvPr id="14" name="Oval 13"/>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284" y="808789"/>
            <a:ext cx="3022468" cy="163834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3224" y="887795"/>
            <a:ext cx="4047432" cy="2563374"/>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9482" y="517016"/>
            <a:ext cx="2645878" cy="330734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3689" y="2585199"/>
            <a:ext cx="2759294" cy="155210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7459" y="3025275"/>
            <a:ext cx="1790700" cy="1209675"/>
          </a:xfrm>
          <a:prstGeom prst="rect">
            <a:avLst/>
          </a:prstGeom>
        </p:spPr>
      </p:pic>
    </p:spTree>
    <p:extLst>
      <p:ext uri="{BB962C8B-B14F-4D97-AF65-F5344CB8AC3E}">
        <p14:creationId xmlns:p14="http://schemas.microsoft.com/office/powerpoint/2010/main" val="265326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2"/>
                </a:solidFill>
              </a:rPr>
              <a:t> </a:t>
            </a:r>
            <a:r>
              <a:rPr lang="en" dirty="0" smtClean="0"/>
              <a:t>Sleepy Drivers </a:t>
            </a:r>
            <a:endParaRPr dirty="0"/>
          </a:p>
        </p:txBody>
      </p:sp>
      <p:grpSp>
        <p:nvGrpSpPr>
          <p:cNvPr id="19" name="Group 18"/>
          <p:cNvGrpSpPr/>
          <p:nvPr/>
        </p:nvGrpSpPr>
        <p:grpSpPr>
          <a:xfrm>
            <a:off x="477215" y="241150"/>
            <a:ext cx="485545" cy="114300"/>
            <a:chOff x="867833" y="778933"/>
            <a:chExt cx="629412" cy="148167"/>
          </a:xfrm>
        </p:grpSpPr>
        <p:sp>
          <p:nvSpPr>
            <p:cNvPr id="20" name="Oval 19"/>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665038" y="1346200"/>
            <a:ext cx="7659389" cy="2800767"/>
          </a:xfrm>
          <a:prstGeom prst="rect">
            <a:avLst/>
          </a:prstGeom>
          <a:noFill/>
        </p:spPr>
        <p:txBody>
          <a:bodyPr wrap="square" rtlCol="0">
            <a:spAutoFit/>
          </a:bodyPr>
          <a:lstStyle/>
          <a:p>
            <a:pPr algn="just"/>
            <a:r>
              <a:rPr lang="en-US" sz="1600" dirty="0">
                <a:solidFill>
                  <a:schemeClr val="tx1"/>
                </a:solidFill>
                <a:latin typeface="Quantico" panose="020B0604020202020204" charset="0"/>
              </a:rPr>
              <a:t>Sleepy drivers in India pose a serious risk on the roads. Factors like sleep deprivation and long working hours contribute to drowsiness behind the wheel, leading to impaired attention and slower reaction times. This issue requires immediate attention to ensure road safety and prevent </a:t>
            </a:r>
            <a:r>
              <a:rPr lang="en-US" sz="1600" dirty="0" smtClean="0">
                <a:solidFill>
                  <a:schemeClr val="tx1"/>
                </a:solidFill>
                <a:latin typeface="Quantico" panose="020B0604020202020204" charset="0"/>
              </a:rPr>
              <a:t>accidents</a:t>
            </a:r>
          </a:p>
          <a:p>
            <a:pPr algn="just"/>
            <a:endParaRPr lang="en-IN" sz="1600" dirty="0" smtClean="0">
              <a:solidFill>
                <a:schemeClr val="tx1"/>
              </a:solidFill>
              <a:latin typeface="Quantico" panose="020B0604020202020204" charset="0"/>
            </a:endParaRPr>
          </a:p>
          <a:p>
            <a:pPr algn="just"/>
            <a:endParaRPr lang="en-IN" sz="1600" dirty="0">
              <a:solidFill>
                <a:schemeClr val="tx1"/>
              </a:solidFill>
              <a:latin typeface="Quantico" panose="020B0604020202020204" charset="0"/>
            </a:endParaRPr>
          </a:p>
          <a:p>
            <a:pPr algn="just"/>
            <a:r>
              <a:rPr lang="en-US" sz="1600" dirty="0">
                <a:solidFill>
                  <a:schemeClr val="tx1"/>
                </a:solidFill>
                <a:latin typeface="Quantico" panose="020B0604020202020204" charset="0"/>
              </a:rPr>
              <a:t>Sleepy drivers in India lead to a significant economic loss through increased medical expenses, reduced workforce productivity, property damage, and intangible costs associated with accidents. Preventive measures are essential to minimize these economic impacts and create a safer and more prosperous society.</a:t>
            </a:r>
          </a:p>
        </p:txBody>
      </p:sp>
    </p:spTree>
    <p:extLst>
      <p:ext uri="{BB962C8B-B14F-4D97-AF65-F5344CB8AC3E}">
        <p14:creationId xmlns:p14="http://schemas.microsoft.com/office/powerpoint/2010/main" val="326998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88888"/>
                </a:solidFill>
              </a:rPr>
              <a:t>&lt;/</a:t>
            </a:r>
            <a:r>
              <a:rPr lang="en" dirty="0">
                <a:solidFill>
                  <a:schemeClr val="accent1"/>
                </a:solidFill>
              </a:rPr>
              <a:t> </a:t>
            </a:r>
            <a:r>
              <a:rPr lang="en" dirty="0" smtClean="0"/>
              <a:t>Lets speek </a:t>
            </a:r>
            <a:r>
              <a:rPr lang="en" b="1" dirty="0" smtClean="0"/>
              <a:t>NUMBERS</a:t>
            </a:r>
            <a:endParaRPr b="1" dirty="0"/>
          </a:p>
        </p:txBody>
      </p:sp>
      <p:graphicFrame>
        <p:nvGraphicFramePr>
          <p:cNvPr id="530" name="Google Shape;530;p45"/>
          <p:cNvGraphicFramePr/>
          <p:nvPr>
            <p:extLst>
              <p:ext uri="{D42A27DB-BD31-4B8C-83A1-F6EECF244321}">
                <p14:modId xmlns:p14="http://schemas.microsoft.com/office/powerpoint/2010/main" val="70231489"/>
              </p:ext>
            </p:extLst>
          </p:nvPr>
        </p:nvGraphicFramePr>
        <p:xfrm>
          <a:off x="779338" y="1783625"/>
          <a:ext cx="3290048" cy="1971036"/>
        </p:xfrm>
        <a:graphic>
          <a:graphicData uri="http://schemas.openxmlformats.org/drawingml/2006/table">
            <a:tbl>
              <a:tblPr>
                <a:tableStyleId>{2D5ABB26-0587-4C30-8999-92F81FD0307C}</a:tableStyleId>
              </a:tblPr>
              <a:tblGrid>
                <a:gridCol w="1131596"/>
                <a:gridCol w="1066289"/>
                <a:gridCol w="1092163"/>
              </a:tblGrid>
              <a:tr h="356425">
                <a:tc>
                  <a:txBody>
                    <a:bodyPr/>
                    <a:lstStyle/>
                    <a:p>
                      <a:pPr marL="0" lvl="0" indent="0" algn="ctr" rtl="0">
                        <a:spcBef>
                          <a:spcPts val="0"/>
                        </a:spcBef>
                        <a:spcAft>
                          <a:spcPts val="0"/>
                        </a:spcAft>
                        <a:buNone/>
                      </a:pPr>
                      <a:r>
                        <a:rPr lang="en" sz="1400" b="1" dirty="0" smtClean="0">
                          <a:latin typeface="Quantico" panose="020B0604020202020204" charset="0"/>
                          <a:sym typeface="Quantico"/>
                        </a:rPr>
                        <a:t>Year</a:t>
                      </a:r>
                      <a:endParaRPr sz="1400" b="1" dirty="0">
                        <a:solidFill>
                          <a:schemeClr val="dk1"/>
                        </a:solidFill>
                        <a:latin typeface="Quantico" panose="020B0604020202020204" charset="0"/>
                        <a:ea typeface="Quantico"/>
                        <a:cs typeface="Quantico"/>
                        <a:sym typeface="Quantico"/>
                      </a:endParaRPr>
                    </a:p>
                  </a:txBody>
                  <a:tcPr marL="91425" marR="91425" marT="45700" marB="45700"/>
                </a:tc>
                <a:tc>
                  <a:txBody>
                    <a:bodyPr/>
                    <a:lstStyle/>
                    <a:p>
                      <a:pPr marL="0" lvl="0" indent="0" algn="ctr" rtl="0">
                        <a:spcBef>
                          <a:spcPts val="0"/>
                        </a:spcBef>
                        <a:spcAft>
                          <a:spcPts val="0"/>
                        </a:spcAft>
                        <a:buNone/>
                      </a:pPr>
                      <a:r>
                        <a:rPr lang="en" sz="1400" b="1" dirty="0" smtClean="0">
                          <a:latin typeface="Quantico" panose="020B0604020202020204" charset="0"/>
                          <a:sym typeface="Quantico"/>
                        </a:rPr>
                        <a:t>Accident</a:t>
                      </a:r>
                      <a:endParaRPr sz="1400" b="1" dirty="0">
                        <a:solidFill>
                          <a:schemeClr val="dk1"/>
                        </a:solidFill>
                        <a:latin typeface="Quantico" panose="020B0604020202020204" charset="0"/>
                        <a:ea typeface="Quantico"/>
                        <a:cs typeface="Quantico"/>
                        <a:sym typeface="Quantico"/>
                      </a:endParaRPr>
                    </a:p>
                  </a:txBody>
                  <a:tcPr marL="91425" marR="91425" marT="45700" marB="45700"/>
                </a:tc>
                <a:tc>
                  <a:txBody>
                    <a:bodyPr/>
                    <a:lstStyle/>
                    <a:p>
                      <a:pPr marL="0" lvl="0" indent="0" algn="ctr" rtl="0">
                        <a:spcBef>
                          <a:spcPts val="0"/>
                        </a:spcBef>
                        <a:spcAft>
                          <a:spcPts val="0"/>
                        </a:spcAft>
                        <a:buNone/>
                      </a:pPr>
                      <a:r>
                        <a:rPr lang="en" sz="1400" b="1" dirty="0" smtClean="0">
                          <a:latin typeface="Quantico" panose="020B0604020202020204" charset="0"/>
                          <a:sym typeface="Quantico"/>
                        </a:rPr>
                        <a:t>Deaths</a:t>
                      </a:r>
                      <a:endParaRPr sz="1400" b="1" dirty="0">
                        <a:solidFill>
                          <a:schemeClr val="dk1"/>
                        </a:solidFill>
                        <a:latin typeface="Quantico" panose="020B0604020202020204" charset="0"/>
                        <a:ea typeface="Quantico"/>
                        <a:cs typeface="Quantico"/>
                        <a:sym typeface="Quantico"/>
                      </a:endParaRPr>
                    </a:p>
                  </a:txBody>
                  <a:tcPr marL="91425" marR="91425" marT="45700" marB="45700"/>
                </a:tc>
              </a:tr>
              <a:tr h="293811">
                <a:tc>
                  <a:txBody>
                    <a:bodyPr/>
                    <a:lstStyle/>
                    <a:p>
                      <a:pPr marL="0" lvl="0" indent="0" algn="ctr" rtl="0">
                        <a:spcBef>
                          <a:spcPts val="0"/>
                        </a:spcBef>
                        <a:spcAft>
                          <a:spcPts val="0"/>
                        </a:spcAft>
                        <a:buNone/>
                      </a:pPr>
                      <a:r>
                        <a:rPr lang="en" sz="1050" dirty="0" smtClean="0">
                          <a:latin typeface="Quantico" panose="020B0604020202020204" charset="0"/>
                          <a:sym typeface="Source Code Pro"/>
                        </a:rPr>
                        <a:t>2018</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501.42k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151.42k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r>
              <a:tr h="352213">
                <a:tc>
                  <a:txBody>
                    <a:bodyPr/>
                    <a:lstStyle/>
                    <a:p>
                      <a:pPr marL="0" lvl="0" indent="0" algn="ctr" rtl="0">
                        <a:spcBef>
                          <a:spcPts val="0"/>
                        </a:spcBef>
                        <a:spcAft>
                          <a:spcPts val="0"/>
                        </a:spcAft>
                        <a:buNone/>
                      </a:pPr>
                      <a:r>
                        <a:rPr lang="en" sz="1050" dirty="0" smtClean="0">
                          <a:latin typeface="Quantico" panose="020B0604020202020204" charset="0"/>
                          <a:sym typeface="Source Code Pro"/>
                        </a:rPr>
                        <a:t>2019</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464.9k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151.41k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r>
              <a:tr h="311574">
                <a:tc>
                  <a:txBody>
                    <a:bodyPr/>
                    <a:lstStyle/>
                    <a:p>
                      <a:pPr marL="0" lvl="0" indent="0" algn="ctr" rtl="0">
                        <a:spcBef>
                          <a:spcPts val="0"/>
                        </a:spcBef>
                        <a:spcAft>
                          <a:spcPts val="0"/>
                        </a:spcAft>
                        <a:buNone/>
                      </a:pPr>
                      <a:r>
                        <a:rPr lang="en" sz="1050" dirty="0" smtClean="0">
                          <a:latin typeface="Quantico" panose="020B0604020202020204" charset="0"/>
                          <a:sym typeface="Source Code Pro"/>
                        </a:rPr>
                        <a:t>2020</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462.7k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131.7k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r>
              <a:tr h="345440">
                <a:tc>
                  <a:txBody>
                    <a:bodyPr/>
                    <a:lstStyle/>
                    <a:p>
                      <a:pPr marL="0" lvl="0" indent="0" algn="ctr" rtl="0">
                        <a:spcBef>
                          <a:spcPts val="0"/>
                        </a:spcBef>
                        <a:spcAft>
                          <a:spcPts val="0"/>
                        </a:spcAft>
                        <a:buNone/>
                      </a:pPr>
                      <a:r>
                        <a:rPr lang="en" sz="1050" dirty="0" smtClean="0">
                          <a:latin typeface="Quantico" panose="020B0604020202020204" charset="0"/>
                          <a:sym typeface="Source Code Pro"/>
                        </a:rPr>
                        <a:t>2021</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302.2k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93.2k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r>
              <a:tr h="311573">
                <a:tc>
                  <a:txBody>
                    <a:bodyPr/>
                    <a:lstStyle/>
                    <a:p>
                      <a:pPr marL="0" lvl="0" indent="0" algn="ctr" rtl="0">
                        <a:spcBef>
                          <a:spcPts val="0"/>
                        </a:spcBef>
                        <a:spcAft>
                          <a:spcPts val="0"/>
                        </a:spcAft>
                        <a:buNone/>
                      </a:pPr>
                      <a:r>
                        <a:rPr lang="en" sz="1050" dirty="0" smtClean="0">
                          <a:latin typeface="Quantico" panose="020B0604020202020204" charset="0"/>
                          <a:sym typeface="Source Code Pro"/>
                        </a:rPr>
                        <a:t>2022</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471.7k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c>
                  <a:txBody>
                    <a:bodyPr/>
                    <a:lstStyle/>
                    <a:p>
                      <a:pPr marL="0" lvl="0" indent="0" algn="ctr" rtl="0">
                        <a:spcBef>
                          <a:spcPts val="0"/>
                        </a:spcBef>
                        <a:spcAft>
                          <a:spcPts val="0"/>
                        </a:spcAft>
                        <a:buNone/>
                      </a:pPr>
                      <a:r>
                        <a:rPr lang="en" sz="1050" dirty="0" smtClean="0">
                          <a:latin typeface="Quantico" panose="020B0604020202020204" charset="0"/>
                          <a:sym typeface="Source Code Pro"/>
                        </a:rPr>
                        <a:t>155.6k</a:t>
                      </a:r>
                      <a:endParaRPr sz="1050" dirty="0">
                        <a:solidFill>
                          <a:schemeClr val="dk1"/>
                        </a:solidFill>
                        <a:latin typeface="Quantico" panose="020B0604020202020204" charset="0"/>
                        <a:ea typeface="Source Code Pro"/>
                        <a:cs typeface="Source Code Pro"/>
                        <a:sym typeface="Source Code Pro"/>
                      </a:endParaRPr>
                    </a:p>
                  </a:txBody>
                  <a:tcPr marL="91425" marR="91425" marT="0" marB="0" anchor="ctr"/>
                </a:tc>
              </a:tr>
            </a:tbl>
          </a:graphicData>
        </a:graphic>
      </p:graphicFrame>
      <p:sp>
        <p:nvSpPr>
          <p:cNvPr id="531" name="Google Shape;531;p45"/>
          <p:cNvSpPr txBox="1"/>
          <p:nvPr/>
        </p:nvSpPr>
        <p:spPr>
          <a:xfrm>
            <a:off x="4310950" y="1110125"/>
            <a:ext cx="137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smtClean="0">
                <a:solidFill>
                  <a:schemeClr val="dk1"/>
                </a:solidFill>
                <a:latin typeface="Quantico"/>
                <a:ea typeface="Quantico"/>
                <a:cs typeface="Quantico"/>
                <a:sym typeface="Quantico"/>
              </a:rPr>
              <a:t>5,01,423</a:t>
            </a:r>
            <a:endParaRPr sz="1500" dirty="0">
              <a:solidFill>
                <a:schemeClr val="dk1"/>
              </a:solidFill>
              <a:latin typeface="Quantico"/>
              <a:ea typeface="Quantico"/>
              <a:cs typeface="Quantico"/>
              <a:sym typeface="Quantico"/>
            </a:endParaRPr>
          </a:p>
        </p:txBody>
      </p:sp>
      <p:sp>
        <p:nvSpPr>
          <p:cNvPr id="532" name="Google Shape;532;p45"/>
          <p:cNvSpPr txBox="1"/>
          <p:nvPr/>
        </p:nvSpPr>
        <p:spPr>
          <a:xfrm>
            <a:off x="5684050" y="1113612"/>
            <a:ext cx="137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smtClean="0">
                <a:solidFill>
                  <a:schemeClr val="dk1"/>
                </a:solidFill>
                <a:latin typeface="Quantico"/>
                <a:ea typeface="Quantico"/>
                <a:cs typeface="Quantico"/>
                <a:sym typeface="Quantico"/>
              </a:rPr>
              <a:t>1,47,913</a:t>
            </a:r>
            <a:endParaRPr sz="1500" dirty="0">
              <a:solidFill>
                <a:schemeClr val="dk1"/>
              </a:solidFill>
              <a:latin typeface="Quantico"/>
              <a:ea typeface="Quantico"/>
              <a:cs typeface="Quantico"/>
              <a:sym typeface="Quantico"/>
            </a:endParaRPr>
          </a:p>
        </p:txBody>
      </p:sp>
      <p:sp>
        <p:nvSpPr>
          <p:cNvPr id="533" name="Google Shape;533;p45"/>
          <p:cNvSpPr txBox="1"/>
          <p:nvPr/>
        </p:nvSpPr>
        <p:spPr>
          <a:xfrm>
            <a:off x="7057350" y="1110125"/>
            <a:ext cx="1373100" cy="400200"/>
          </a:xfrm>
          <a:prstGeom prst="rect">
            <a:avLst/>
          </a:prstGeom>
          <a:noFill/>
          <a:ln>
            <a:noFill/>
          </a:ln>
        </p:spPr>
        <p:txBody>
          <a:bodyPr spcFirstLastPara="1" wrap="square" lIns="91425" tIns="91425" rIns="91425" bIns="91425" anchor="ctr" anchorCtr="0">
            <a:noAutofit/>
          </a:bodyPr>
          <a:lstStyle/>
          <a:p>
            <a:pPr lvl="0" algn="ctr"/>
            <a:r>
              <a:rPr lang="en-US" sz="1600" dirty="0">
                <a:solidFill>
                  <a:srgbClr val="888888"/>
                </a:solidFill>
              </a:rPr>
              <a:t>₹</a:t>
            </a:r>
            <a:r>
              <a:rPr lang="en" sz="1500" dirty="0" smtClean="0">
                <a:solidFill>
                  <a:schemeClr val="dk1"/>
                </a:solidFill>
                <a:latin typeface="Quantico"/>
                <a:ea typeface="Quantico"/>
                <a:cs typeface="Quantico"/>
                <a:sym typeface="Quantico"/>
              </a:rPr>
              <a:t>350 Cr</a:t>
            </a:r>
            <a:endParaRPr sz="1500" dirty="0">
              <a:solidFill>
                <a:schemeClr val="dk1"/>
              </a:solidFill>
              <a:latin typeface="Quantico"/>
              <a:ea typeface="Quantico"/>
              <a:cs typeface="Quantico"/>
              <a:sym typeface="Quantico"/>
            </a:endParaRPr>
          </a:p>
        </p:txBody>
      </p:sp>
      <p:sp>
        <p:nvSpPr>
          <p:cNvPr id="534" name="Google Shape;534;p45"/>
          <p:cNvSpPr txBox="1"/>
          <p:nvPr/>
        </p:nvSpPr>
        <p:spPr>
          <a:xfrm>
            <a:off x="4310950" y="1510325"/>
            <a:ext cx="13731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solidFill>
                  <a:schemeClr val="dk1"/>
                </a:solidFill>
                <a:latin typeface="Source Code Pro"/>
                <a:ea typeface="Source Code Pro"/>
                <a:cs typeface="Source Code Pro"/>
                <a:sym typeface="Source Code Pro"/>
              </a:rPr>
              <a:t>Accidents</a:t>
            </a:r>
            <a:endParaRPr sz="1200" dirty="0">
              <a:solidFill>
                <a:schemeClr val="dk1"/>
              </a:solidFill>
              <a:latin typeface="Source Code Pro"/>
              <a:ea typeface="Source Code Pro"/>
              <a:cs typeface="Source Code Pro"/>
              <a:sym typeface="Source Code Pro"/>
            </a:endParaRPr>
          </a:p>
        </p:txBody>
      </p:sp>
      <p:sp>
        <p:nvSpPr>
          <p:cNvPr id="535" name="Google Shape;535;p45"/>
          <p:cNvSpPr txBox="1"/>
          <p:nvPr/>
        </p:nvSpPr>
        <p:spPr>
          <a:xfrm>
            <a:off x="5684150" y="1510325"/>
            <a:ext cx="13731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solidFill>
                  <a:schemeClr val="dk1"/>
                </a:solidFill>
                <a:latin typeface="Source Code Pro"/>
                <a:ea typeface="Source Code Pro"/>
                <a:cs typeface="Source Code Pro"/>
                <a:sym typeface="Source Code Pro"/>
              </a:rPr>
              <a:t>Deats</a:t>
            </a:r>
            <a:endParaRPr sz="1200" dirty="0">
              <a:solidFill>
                <a:schemeClr val="dk1"/>
              </a:solidFill>
              <a:latin typeface="Source Code Pro"/>
              <a:ea typeface="Source Code Pro"/>
              <a:cs typeface="Source Code Pro"/>
              <a:sym typeface="Source Code Pro"/>
            </a:endParaRPr>
          </a:p>
        </p:txBody>
      </p:sp>
      <p:sp>
        <p:nvSpPr>
          <p:cNvPr id="536" name="Google Shape;536;p45"/>
          <p:cNvSpPr txBox="1"/>
          <p:nvPr/>
        </p:nvSpPr>
        <p:spPr>
          <a:xfrm>
            <a:off x="6969528" y="1525080"/>
            <a:ext cx="1548743"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solidFill>
                  <a:schemeClr val="dk1"/>
                </a:solidFill>
                <a:latin typeface="Source Code Pro"/>
                <a:ea typeface="Source Code Pro"/>
                <a:cs typeface="Source Code Pro"/>
                <a:sym typeface="Source Code Pro"/>
              </a:rPr>
              <a:t>Econimic loss</a:t>
            </a:r>
            <a:endParaRPr sz="1200" dirty="0">
              <a:solidFill>
                <a:schemeClr val="dk1"/>
              </a:solidFill>
              <a:latin typeface="Source Code Pro"/>
              <a:ea typeface="Source Code Pro"/>
              <a:cs typeface="Source Code Pro"/>
              <a:sym typeface="Source Code Pro"/>
            </a:endParaRPr>
          </a:p>
        </p:txBody>
      </p:sp>
      <p:sp>
        <p:nvSpPr>
          <p:cNvPr id="537" name="Google Shape;537;p45"/>
          <p:cNvSpPr txBox="1"/>
          <p:nvPr/>
        </p:nvSpPr>
        <p:spPr>
          <a:xfrm>
            <a:off x="4310949" y="4128199"/>
            <a:ext cx="4372463" cy="348973"/>
          </a:xfrm>
          <a:prstGeom prst="rect">
            <a:avLst/>
          </a:prstGeom>
          <a:noFill/>
          <a:ln>
            <a:noFill/>
          </a:ln>
        </p:spPr>
        <p:txBody>
          <a:bodyPr spcFirstLastPara="1" wrap="square" lIns="91425" tIns="91425" rIns="91425" bIns="91425" anchor="ctr" anchorCtr="0">
            <a:noAutofit/>
          </a:bodyPr>
          <a:lstStyle/>
          <a:p>
            <a:pPr lvl="0" algn="ctr"/>
            <a:r>
              <a:rPr lang="en" sz="900" dirty="0" smtClean="0">
                <a:solidFill>
                  <a:schemeClr val="dk1"/>
                </a:solidFill>
                <a:latin typeface="Source Code Pro"/>
                <a:ea typeface="Source Code Pro"/>
                <a:cs typeface="Source Code Pro"/>
                <a:sym typeface="Source Code Pro"/>
              </a:rPr>
              <a:t>Source </a:t>
            </a:r>
            <a:r>
              <a:rPr lang="en-US" sz="900" dirty="0">
                <a:solidFill>
                  <a:srgbClr val="888888"/>
                </a:solidFill>
                <a:latin typeface="Source Code Pro"/>
                <a:ea typeface="Source Code Pro"/>
                <a:cs typeface="Source Code Pro"/>
                <a:sym typeface="Source Code Pro"/>
              </a:rPr>
              <a:t>https://www.financialexpress.com/india-news/40-of-highway-accidents-occur-due-to-drivers-dozing-off/1659901/</a:t>
            </a:r>
            <a:endParaRPr sz="900" u="sng" dirty="0">
              <a:solidFill>
                <a:srgbClr val="888888"/>
              </a:solidFill>
              <a:latin typeface="Source Code Pro"/>
              <a:ea typeface="Source Code Pro"/>
              <a:cs typeface="Source Code Pro"/>
              <a:sym typeface="Source Code Pro"/>
            </a:endParaRPr>
          </a:p>
        </p:txBody>
      </p:sp>
      <p:grpSp>
        <p:nvGrpSpPr>
          <p:cNvPr id="12" name="Group 11"/>
          <p:cNvGrpSpPr/>
          <p:nvPr/>
        </p:nvGrpSpPr>
        <p:grpSpPr>
          <a:xfrm>
            <a:off x="477215" y="241150"/>
            <a:ext cx="485545" cy="114300"/>
            <a:chOff x="867833" y="778933"/>
            <a:chExt cx="629412" cy="148167"/>
          </a:xfrm>
        </p:grpSpPr>
        <p:sp>
          <p:nvSpPr>
            <p:cNvPr id="13" name="Oval 12"/>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6" name="Chart 15"/>
          <p:cNvGraphicFramePr/>
          <p:nvPr>
            <p:extLst>
              <p:ext uri="{D42A27DB-BD31-4B8C-83A1-F6EECF244321}">
                <p14:modId xmlns:p14="http://schemas.microsoft.com/office/powerpoint/2010/main" val="269244643"/>
              </p:ext>
            </p:extLst>
          </p:nvPr>
        </p:nvGraphicFramePr>
        <p:xfrm>
          <a:off x="4250392" y="2006599"/>
          <a:ext cx="4180058" cy="19387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3636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latin typeface="Origin Tech Demo" pitchFamily="2" charset="0"/>
              </a:rPr>
              <a:t>Model Explained !</a:t>
            </a:r>
            <a:endParaRPr sz="4000" dirty="0">
              <a:latin typeface="Origin Tech Demo" pitchFamily="2" charset="0"/>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Origin Tech Demo" pitchFamily="2" charset="0"/>
              </a:rPr>
              <a:t>03</a:t>
            </a:r>
            <a:endParaRPr dirty="0">
              <a:latin typeface="Origin Tech Demo" pitchFamily="2" charset="0"/>
            </a:endParaRPr>
          </a:p>
        </p:txBody>
      </p:sp>
      <p:sp>
        <p:nvSpPr>
          <p:cNvPr id="276" name="Google Shape;276;p31"/>
          <p:cNvSpPr txBox="1"/>
          <p:nvPr/>
        </p:nvSpPr>
        <p:spPr>
          <a:xfrm>
            <a:off x="997225" y="1181686"/>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b="1" dirty="0">
                <a:solidFill>
                  <a:srgbClr val="888888"/>
                </a:solidFill>
                <a:latin typeface="Quantico"/>
                <a:ea typeface="Quantico"/>
                <a:cs typeface="Quantico"/>
                <a:sym typeface="Quantico"/>
              </a:rPr>
              <a:t>&lt;/&gt;</a:t>
            </a:r>
            <a:endParaRPr sz="3600" b="1" dirty="0">
              <a:solidFill>
                <a:srgbClr val="888888"/>
              </a:solidFill>
            </a:endParaRPr>
          </a:p>
        </p:txBody>
      </p:sp>
      <p:sp>
        <p:nvSpPr>
          <p:cNvPr id="279" name="Google Shape;279;p31"/>
          <p:cNvSpPr txBox="1"/>
          <p:nvPr/>
        </p:nvSpPr>
        <p:spPr>
          <a:xfrm>
            <a:off x="4445072" y="3798321"/>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b="1" dirty="0">
                <a:solidFill>
                  <a:srgbClr val="888888"/>
                </a:solidFill>
              </a:rPr>
              <a:t>{</a:t>
            </a:r>
            <a:r>
              <a:rPr lang="en" sz="3600" b="1" dirty="0" smtClean="0">
                <a:solidFill>
                  <a:srgbClr val="888888"/>
                </a:solidFill>
              </a:rPr>
              <a:t> / }</a:t>
            </a:r>
            <a:endParaRPr sz="3600" b="1" dirty="0">
              <a:solidFill>
                <a:srgbClr val="888888"/>
              </a:solidFill>
            </a:endParaRPr>
          </a:p>
        </p:txBody>
      </p:sp>
      <p:grpSp>
        <p:nvGrpSpPr>
          <p:cNvPr id="17" name="Group 16"/>
          <p:cNvGrpSpPr/>
          <p:nvPr/>
        </p:nvGrpSpPr>
        <p:grpSpPr>
          <a:xfrm>
            <a:off x="876842" y="797125"/>
            <a:ext cx="485545" cy="114300"/>
            <a:chOff x="867833" y="778933"/>
            <a:chExt cx="629412" cy="148167"/>
          </a:xfrm>
        </p:grpSpPr>
        <p:sp>
          <p:nvSpPr>
            <p:cNvPr id="18" name="Oval 17"/>
            <p:cNvSpPr/>
            <p:nvPr/>
          </p:nvSpPr>
          <p:spPr>
            <a:xfrm>
              <a:off x="867833" y="778933"/>
              <a:ext cx="148167" cy="148167"/>
            </a:xfrm>
            <a:prstGeom prst="ellipse">
              <a:avLst/>
            </a:prstGeom>
            <a:solidFill>
              <a:srgbClr val="FC5753"/>
            </a:solidFill>
            <a:ln>
              <a:solidFill>
                <a:srgbClr val="FC575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1111308" y="778933"/>
              <a:ext cx="148167" cy="148167"/>
            </a:xfrm>
            <a:prstGeom prst="ellipse">
              <a:avLst/>
            </a:prstGeom>
            <a:solidFill>
              <a:srgbClr val="FDBB40"/>
            </a:solidFill>
            <a:ln>
              <a:solidFill>
                <a:srgbClr val="FD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9078" y="778933"/>
              <a:ext cx="148167" cy="148167"/>
            </a:xfrm>
            <a:prstGeom prst="ellipse">
              <a:avLst/>
            </a:prstGeom>
            <a:solidFill>
              <a:srgbClr val="36C84B"/>
            </a:solidFill>
            <a:ln>
              <a:solidFill>
                <a:srgbClr val="36C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0737258"/>
      </p:ext>
    </p:extLst>
  </p:cSld>
  <p:clrMapOvr>
    <a:masterClrMapping/>
  </p:clrMapOvr>
  <p:timing>
    <p:tnLst>
      <p:par>
        <p:cTn id="1" dur="indefinite" restart="never" nodeType="tmRoot"/>
      </p:par>
    </p:tnLst>
  </p:timing>
</p:sld>
</file>

<file path=ppt/theme/theme1.xml><?xml version="1.0" encoding="utf-8"?>
<a:theme xmlns:a="http://schemas.openxmlformats.org/drawingml/2006/main" name="New Operating System Design Pitch Deck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832</TotalTime>
  <Words>599</Words>
  <Application>Microsoft Office PowerPoint</Application>
  <PresentationFormat>On-screen Show (16:9)</PresentationFormat>
  <Paragraphs>125</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Quantico</vt:lpstr>
      <vt:lpstr>Source Code Pro</vt:lpstr>
      <vt:lpstr>Calibri</vt:lpstr>
      <vt:lpstr>Origin Tech Demo</vt:lpstr>
      <vt:lpstr>Anaheim</vt:lpstr>
      <vt:lpstr>Fira Sans Extra Condensed</vt:lpstr>
      <vt:lpstr>Denk One</vt:lpstr>
      <vt:lpstr>New Operating System Design Pitch Deck by Slidesgo</vt:lpstr>
      <vt:lpstr>Team  Endpoint</vt:lpstr>
      <vt:lpstr>Introduction</vt:lpstr>
      <vt:lpstr>Introduction</vt:lpstr>
      <vt:lpstr>&lt;/ Introduction</vt:lpstr>
      <vt:lpstr>Problem</vt:lpstr>
      <vt:lpstr>PowerPoint Presentation</vt:lpstr>
      <vt:lpstr>&lt;/ Sleepy Drivers </vt:lpstr>
      <vt:lpstr>&lt;/ Lets speek NUMBERS</vt:lpstr>
      <vt:lpstr>Model Explained !</vt:lpstr>
      <vt:lpstr>&lt;/ Introduction to CNN   (Stuff which fuels our project)</vt:lpstr>
      <vt:lpstr>PowerPoint Presentation</vt:lpstr>
      <vt:lpstr>&lt;/ This is avalible in cars !</vt:lpstr>
      <vt:lpstr>Product  Demo</vt:lpstr>
      <vt:lpstr>&lt;/ Our model </vt:lpstr>
      <vt:lpstr>&lt;/ DEMO of Webpage</vt:lpstr>
      <vt:lpstr>Future  and beyond</vt:lpstr>
      <vt:lpstr>&lt;/ SleepSense</vt:lpstr>
      <vt:lpstr>&lt;/       Cost estimates</vt:lpstr>
      <vt:lpstr>&lt;/ Prototype</vt:lpstr>
      <vt:lpstr>&lt;/ Target Audiance</vt:lpstr>
      <vt:lpstr>&lt;/ More Advance Truck Manangment       System /&gt;</vt:lpstr>
      <vt:lpstr>&lt;/ References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Endpoint</dc:title>
  <cp:lastModifiedBy>Microsoft account</cp:lastModifiedBy>
  <cp:revision>41</cp:revision>
  <dcterms:modified xsi:type="dcterms:W3CDTF">2023-06-24T22:53:10Z</dcterms:modified>
</cp:coreProperties>
</file>